
<file path=[Content_Types].xml><?xml version="1.0" encoding="utf-8"?>
<Types xmlns="http://schemas.openxmlformats.org/package/2006/content-types">
  <Override PartName="/ppt/notesSlides/notesSlide2.xml" ContentType="application/vnd.openxmlformats-officedocument.presentationml.notesSlide+xml"/>
  <Override PartName="/ppt/tags/tag8.xml" ContentType="application/vnd.openxmlformats-officedocument.presentationml.tags+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tags/tag16.xml" ContentType="application/vnd.openxmlformats-officedocument.presentationml.tags+xml"/>
  <Override PartName="/ppt/tags/tag18.xml" ContentType="application/vnd.openxmlformats-officedocument.presentationml.tags+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24.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Default Extension="wmf" ContentType="image/x-wmf"/>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33"/>
  </p:notesMasterIdLst>
  <p:handoutMasterIdLst>
    <p:handoutMasterId r:id="rId34"/>
  </p:handoutMasterIdLst>
  <p:sldIdLst>
    <p:sldId id="259" r:id="rId5"/>
    <p:sldId id="314" r:id="rId6"/>
    <p:sldId id="286" r:id="rId7"/>
    <p:sldId id="287" r:id="rId8"/>
    <p:sldId id="289" r:id="rId9"/>
    <p:sldId id="270" r:id="rId10"/>
    <p:sldId id="291" r:id="rId11"/>
    <p:sldId id="299" r:id="rId12"/>
    <p:sldId id="295" r:id="rId13"/>
    <p:sldId id="296" r:id="rId14"/>
    <p:sldId id="297" r:id="rId15"/>
    <p:sldId id="298" r:id="rId16"/>
    <p:sldId id="315" r:id="rId17"/>
    <p:sldId id="316" r:id="rId18"/>
    <p:sldId id="301" r:id="rId19"/>
    <p:sldId id="317" r:id="rId20"/>
    <p:sldId id="318" r:id="rId21"/>
    <p:sldId id="300" r:id="rId22"/>
    <p:sldId id="321" r:id="rId23"/>
    <p:sldId id="313" r:id="rId24"/>
    <p:sldId id="310" r:id="rId25"/>
    <p:sldId id="294" r:id="rId26"/>
    <p:sldId id="320" r:id="rId27"/>
    <p:sldId id="309" r:id="rId28"/>
    <p:sldId id="303" r:id="rId29"/>
    <p:sldId id="304" r:id="rId30"/>
    <p:sldId id="305" r:id="rId31"/>
    <p:sldId id="306" r:id="rId32"/>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Default Section" id="{779CC93D-E52E-4D84-901B-11D7331DD495}">
          <p14:sldIdLst>
            <p14:sldId id="259"/>
          </p14:sldIdLst>
        </p14:section>
        <p14:section name="Overview and Objectives" id="{ABA716BF-3A5C-4ADB-94C9-CFEF84EBA240}">
          <p14:sldIdLst>
            <p14:sldId id="261"/>
            <p14:sldId id="281"/>
            <p14:sldId id="282"/>
            <p14:sldId id="283"/>
            <p14:sldId id="284"/>
            <p14:sldId id="262"/>
            <p14:sldId id="287"/>
          </p14:sldIdLst>
        </p14:section>
        <p14:section name="Topic 1" id="{6D9936A3-3945-4757-BC8B-B5C252D8E036}">
          <p14:sldIdLst>
            <p14:sldId id="286"/>
            <p14:sldId id="267"/>
          </p14:sldIdLst>
        </p14:section>
        <p14:section name="Sample Slides for Visuals" id="{BAB3A466-96C9-4230-9978-795378D75699}">
          <p14:sldIdLst>
            <p14:sldId id="268"/>
            <p14:sldId id="269"/>
            <p14:sldId id="270"/>
          </p14:sldIdLst>
        </p14:section>
        <p14:section name="Case Study" id="{8C0305C9-B152-4FBA-A789-FE1976D53990}">
          <p14:sldIdLst>
            <p14:sldId id="272"/>
            <p14:sldId id="274"/>
          </p14:sldIdLst>
        </p14:section>
        <p14:section name="Conclusion and Summary" id="{790CEF5B-569A-4C2F-BED5-750B08C0E5AD}">
          <p14:sldIdLst>
            <p14:sldId id="275"/>
            <p14:sldId id="276"/>
            <p14:sldId id="277"/>
          </p14:sldIdLst>
        </p14:section>
        <p14:section name="Appendix" id="{3F78B471-41DA-46F2-A8E4-97E471896AB3}">
          <p14:sldIdLst>
            <p14:sldId id="27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09ED6"/>
    <a:srgbClr val="003300"/>
  </p:clrMru>
  <p:extLst>
    <p:ext uri="{E76CE94A-603C-4142-B9EB-6D1370010A27}">
      <p14:discardImageEditData xmlns:p14="http://schemas.microsoft.com/office/powerpoint/2010/main" xmlns="" val="1"/>
    </p:ext>
    <p:ext uri="{D31A062A-798A-4329-ABDD-BBA856620510}">
      <p14:defaultImageDpi xmlns:p14="http://schemas.microsoft.com/office/powerpoint/2010/main" xmlns="" val="96"/>
    </p:ext>
  </p:extLst>
</p:presentationPr>
</file>

<file path=ppt/tableStyles.xml><?xml version="1.0" encoding="utf-8"?>
<a:tblStyleLst xmlns:a="http://schemas.openxmlformats.org/drawingml/2006/main" def="{5C22544A-7EE6-4342-B048-85BDC9FD1C3A}">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62" autoAdjust="0"/>
    <p:restoredTop sz="78315" autoAdjust="0"/>
  </p:normalViewPr>
  <p:slideViewPr>
    <p:cSldViewPr>
      <p:cViewPr varScale="1">
        <p:scale>
          <a:sx n="56" d="100"/>
          <a:sy n="56" d="100"/>
        </p:scale>
        <p:origin x="-966" y="-96"/>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83" d="100"/>
          <a:sy n="83" d="100"/>
        </p:scale>
        <p:origin x="-3144" y="-96"/>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D83FDC75-7F73-4A4A-A77C-09AADF00E0EA}" type="datetimeFigureOut">
              <a:rPr lang="en-US" smtClean="0"/>
              <a:pPr/>
              <a:t>5/6/2011</a:t>
            </a:fld>
            <a:endParaRPr lang="en-US" dirty="0"/>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459226BF-1F13-42D3-80DC-373E7ADD1EBC}" type="slidenum">
              <a:rPr lang="en-US" smtClean="0"/>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48AEF76B-3757-4A0B-AF93-28494465C1DD}" type="datetimeFigureOut">
              <a:rPr lang="en-US" smtClean="0"/>
              <a:pPr/>
              <a:t>5/6/2011</a:t>
            </a:fld>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75693FD4-8F83-4EF7-AC3F-0DC0388986B0}"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Introduction</a:t>
            </a:r>
            <a:r>
              <a:rPr lang="en-US" baseline="0" dirty="0" smtClean="0"/>
              <a:t> – </a:t>
            </a:r>
            <a:endParaRPr lang="en-US" dirty="0"/>
          </a:p>
        </p:txBody>
      </p:sp>
      <p:sp>
        <p:nvSpPr>
          <p:cNvPr id="4" name="Slide Number Placeholder 3"/>
          <p:cNvSpPr>
            <a:spLocks noGrp="1"/>
          </p:cNvSpPr>
          <p:nvPr>
            <p:ph type="sldNum" sz="quarter" idx="10"/>
          </p:nvPr>
        </p:nvSpPr>
        <p:spPr/>
        <p:txBody>
          <a:bodyPr/>
          <a:lstStyle/>
          <a:p>
            <a:fld id="{EC6EAC7D-5A89-47C2-8ABA-56C9C2DEF7A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693FD4-8F83-4EF7-AC3F-0DC0388986B0}"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can all seem a little</a:t>
            </a:r>
            <a:r>
              <a:rPr lang="en-US" baseline="0" dirty="0" smtClean="0"/>
              <a:t> overwhelming, but it is important to think about “how” you are using technology in order to determine its effectiveness. One can implement all the hardware, software, Web 2.0 tools available, but if it is done without purpose and goals, then there will be little effect on student learning.  </a:t>
            </a:r>
          </a:p>
          <a:p>
            <a:endParaRPr lang="en-US" baseline="0" dirty="0" smtClean="0"/>
          </a:p>
          <a:p>
            <a:r>
              <a:rPr lang="en-US" baseline="0" dirty="0" smtClean="0"/>
              <a:t>Technology + pedagogical changes = improved student learning</a:t>
            </a:r>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Wordle.net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15</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Collaborative</a:t>
            </a:r>
            <a:r>
              <a:rPr lang="en-US" baseline="0" dirty="0" smtClean="0"/>
              <a:t> projects inside NB</a:t>
            </a:r>
          </a:p>
          <a:p>
            <a:pPr>
              <a:buFont typeface="Arial" pitchFamily="34" charset="0"/>
              <a:buChar char="•"/>
            </a:pPr>
            <a:r>
              <a:rPr lang="en-US" baseline="0" dirty="0" smtClean="0"/>
              <a:t>Virtual classrooms</a:t>
            </a:r>
          </a:p>
          <a:p>
            <a:pPr>
              <a:buFont typeface="Arial" pitchFamily="34" charset="0"/>
              <a:buChar char="•"/>
            </a:pPr>
            <a:r>
              <a:rPr lang="en-US" baseline="0" dirty="0" smtClean="0"/>
              <a:t>Curriculum resources</a:t>
            </a:r>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17</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3"/>
          <p:cNvSpPr>
            <a:spLocks noGrp="1" noChangeArrowheads="1"/>
          </p:cNvSpPr>
          <p:nvPr>
            <p:ph type="hdr" sz="quarter"/>
          </p:nvPr>
        </p:nvSpPr>
        <p:spPr>
          <a:noFill/>
        </p:spPr>
        <p:txBody>
          <a:bodyPr/>
          <a:lstStyle/>
          <a:p>
            <a:r>
              <a:rPr lang="en-US" smtClean="0"/>
              <a:t>Microsoft </a:t>
            </a:r>
            <a:r>
              <a:rPr lang="en-US" b="1" smtClean="0"/>
              <a:t>Engineering Excellence</a:t>
            </a:r>
            <a:endParaRPr lang="en-US" smtClean="0"/>
          </a:p>
        </p:txBody>
      </p:sp>
      <p:sp>
        <p:nvSpPr>
          <p:cNvPr id="47107" name="Rectangle 25"/>
          <p:cNvSpPr>
            <a:spLocks noGrp="1" noChangeArrowheads="1"/>
          </p:cNvSpPr>
          <p:nvPr>
            <p:ph type="ftr" sz="quarter" idx="4"/>
          </p:nvPr>
        </p:nvSpPr>
        <p:spPr>
          <a:noFill/>
        </p:spPr>
        <p:txBody>
          <a:bodyPr/>
          <a:lstStyle/>
          <a:p>
            <a:r>
              <a:rPr lang="en-US" smtClean="0"/>
              <a:t>Microsoft Confidential</a:t>
            </a:r>
          </a:p>
        </p:txBody>
      </p:sp>
      <p:sp>
        <p:nvSpPr>
          <p:cNvPr id="47108" name="Rectangle 26"/>
          <p:cNvSpPr>
            <a:spLocks noGrp="1" noChangeArrowheads="1"/>
          </p:cNvSpPr>
          <p:nvPr>
            <p:ph type="sldNum" sz="quarter" idx="5"/>
          </p:nvPr>
        </p:nvSpPr>
        <p:spPr>
          <a:noFill/>
        </p:spPr>
        <p:txBody>
          <a:bodyPr/>
          <a:lstStyle/>
          <a:p>
            <a:fld id="{ED19570C-A909-40C0-B9F8-7AD3BA2C3C56}" type="slidenum">
              <a:rPr lang="en-US" smtClean="0"/>
              <a:pPr/>
              <a:t>18</a:t>
            </a:fld>
            <a:endParaRPr lang="en-US" smtClean="0"/>
          </a:p>
        </p:txBody>
      </p:sp>
      <p:sp>
        <p:nvSpPr>
          <p:cNvPr id="47109" name="Rectangle 2"/>
          <p:cNvSpPr>
            <a:spLocks noGrp="1" noRot="1" noChangeAspect="1" noChangeArrowheads="1" noTextEdit="1"/>
          </p:cNvSpPr>
          <p:nvPr>
            <p:ph type="sldImg"/>
          </p:nvPr>
        </p:nvSpPr>
        <p:spPr>
          <a:xfrm>
            <a:off x="1104900" y="458788"/>
            <a:ext cx="4648200" cy="3486150"/>
          </a:xfrm>
          <a:ln/>
        </p:spPr>
      </p:sp>
      <p:sp>
        <p:nvSpPr>
          <p:cNvPr id="47110" name="Rectangle 3"/>
          <p:cNvSpPr>
            <a:spLocks noGrp="1" noChangeArrowheads="1"/>
          </p:cNvSpPr>
          <p:nvPr>
            <p:ph type="body" idx="1"/>
          </p:nvPr>
        </p:nvSpPr>
        <p:spPr>
          <a:xfrm>
            <a:off x="307492" y="4198939"/>
            <a:ext cx="6261652" cy="4670425"/>
          </a:xfrm>
          <a:noFill/>
          <a:ln/>
        </p:spPr>
        <p:txBody>
          <a:bodyPr/>
          <a:lstStyle/>
          <a:p>
            <a:pPr>
              <a:lnSpc>
                <a:spcPct val="80000"/>
              </a:lnSpc>
              <a:buFont typeface="Arial" pitchFamily="34" charset="0"/>
              <a:buNone/>
            </a:pPr>
            <a:r>
              <a:rPr lang="en-US" dirty="0" smtClean="0"/>
              <a:t>Visit tech15.wikispaces.com for links to some resources to get you started</a:t>
            </a:r>
            <a:endParaRPr lang="en-US" baseline="0"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Wrap-up &amp; final thoughts.  </a:t>
            </a:r>
            <a:endParaRPr lang="en-US" dirty="0"/>
          </a:p>
        </p:txBody>
      </p:sp>
      <p:sp>
        <p:nvSpPr>
          <p:cNvPr id="4" name="Slide Number Placeholder 3"/>
          <p:cNvSpPr>
            <a:spLocks noGrp="1"/>
          </p:cNvSpPr>
          <p:nvPr>
            <p:ph type="sldNum" sz="quarter" idx="10"/>
          </p:nvPr>
        </p:nvSpPr>
        <p:spPr/>
        <p:txBody>
          <a:bodyPr/>
          <a:lstStyle/>
          <a:p>
            <a:fld id="{1771B139-2D8E-4183-BD8D-BDE25895B399}" type="slidenum">
              <a:rPr lang="en-US" smtClean="0"/>
              <a:pPr/>
              <a:t>22</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3"/>
          <p:cNvSpPr>
            <a:spLocks noGrp="1" noChangeArrowheads="1"/>
          </p:cNvSpPr>
          <p:nvPr>
            <p:ph type="hdr" sz="quarter"/>
          </p:nvPr>
        </p:nvSpPr>
        <p:spPr>
          <a:noFill/>
        </p:spPr>
        <p:txBody>
          <a:bodyPr/>
          <a:lstStyle/>
          <a:p>
            <a:r>
              <a:rPr lang="en-US" smtClean="0"/>
              <a:t>Microsoft </a:t>
            </a:r>
            <a:r>
              <a:rPr lang="en-US" b="1" smtClean="0"/>
              <a:t>Engineering Excellence</a:t>
            </a:r>
            <a:endParaRPr lang="en-US" smtClean="0"/>
          </a:p>
        </p:txBody>
      </p:sp>
      <p:sp>
        <p:nvSpPr>
          <p:cNvPr id="47107" name="Rectangle 25"/>
          <p:cNvSpPr>
            <a:spLocks noGrp="1" noChangeArrowheads="1"/>
          </p:cNvSpPr>
          <p:nvPr>
            <p:ph type="ftr" sz="quarter" idx="4"/>
          </p:nvPr>
        </p:nvSpPr>
        <p:spPr>
          <a:noFill/>
        </p:spPr>
        <p:txBody>
          <a:bodyPr/>
          <a:lstStyle/>
          <a:p>
            <a:r>
              <a:rPr lang="en-US" smtClean="0"/>
              <a:t>Microsoft Confidential</a:t>
            </a:r>
          </a:p>
        </p:txBody>
      </p:sp>
      <p:sp>
        <p:nvSpPr>
          <p:cNvPr id="47108" name="Rectangle 26"/>
          <p:cNvSpPr>
            <a:spLocks noGrp="1" noChangeArrowheads="1"/>
          </p:cNvSpPr>
          <p:nvPr>
            <p:ph type="sldNum" sz="quarter" idx="5"/>
          </p:nvPr>
        </p:nvSpPr>
        <p:spPr>
          <a:noFill/>
        </p:spPr>
        <p:txBody>
          <a:bodyPr/>
          <a:lstStyle/>
          <a:p>
            <a:fld id="{ED19570C-A909-40C0-B9F8-7AD3BA2C3C56}" type="slidenum">
              <a:rPr lang="en-US" smtClean="0"/>
              <a:pPr/>
              <a:t>24</a:t>
            </a:fld>
            <a:endParaRPr lang="en-US" smtClean="0"/>
          </a:p>
        </p:txBody>
      </p:sp>
      <p:sp>
        <p:nvSpPr>
          <p:cNvPr id="47109" name="Rectangle 2"/>
          <p:cNvSpPr>
            <a:spLocks noGrp="1" noRot="1" noChangeAspect="1" noChangeArrowheads="1" noTextEdit="1"/>
          </p:cNvSpPr>
          <p:nvPr>
            <p:ph type="sldImg"/>
          </p:nvPr>
        </p:nvSpPr>
        <p:spPr>
          <a:xfrm>
            <a:off x="1104900" y="458788"/>
            <a:ext cx="4648200" cy="3486150"/>
          </a:xfrm>
          <a:ln/>
        </p:spPr>
      </p:sp>
      <p:sp>
        <p:nvSpPr>
          <p:cNvPr id="47110" name="Rectangle 3"/>
          <p:cNvSpPr>
            <a:spLocks noGrp="1" noChangeArrowheads="1"/>
          </p:cNvSpPr>
          <p:nvPr>
            <p:ph type="body" idx="1"/>
          </p:nvPr>
        </p:nvSpPr>
        <p:spPr>
          <a:xfrm>
            <a:off x="307492" y="4198939"/>
            <a:ext cx="6261652" cy="4670425"/>
          </a:xfrm>
          <a:noFill/>
          <a:ln/>
        </p:spPr>
        <p:txBody>
          <a:bodyPr/>
          <a:lstStyle/>
          <a:p>
            <a:endParaRPr lang="en-US" sz="1200" kern="1200" dirty="0" smtClean="0">
              <a:solidFill>
                <a:schemeClr val="tx1"/>
              </a:solidFill>
              <a:latin typeface="+mn-lt"/>
              <a:ea typeface="+mn-ea"/>
              <a:cs typeface="+mn-cs"/>
            </a:endParaRPr>
          </a:p>
          <a:p>
            <a:pPr>
              <a:lnSpc>
                <a:spcPct val="80000"/>
              </a:lnSpc>
              <a:buFont typeface="Arial" pitchFamily="34" charset="0"/>
              <a:buNone/>
            </a:pPr>
            <a:endParaRPr lang="en-US" baseline="0" dirty="0" smtClean="0"/>
          </a:p>
          <a:p>
            <a:pPr>
              <a:lnSpc>
                <a:spcPct val="80000"/>
              </a:lnSpc>
              <a:buFont typeface="Arial" pitchFamily="34" charset="0"/>
              <a:buNone/>
            </a:pPr>
            <a:endParaRPr lang="en-US" baseline="0"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3"/>
          <p:cNvSpPr>
            <a:spLocks noGrp="1" noChangeArrowheads="1"/>
          </p:cNvSpPr>
          <p:nvPr>
            <p:ph type="hdr" sz="quarter"/>
          </p:nvPr>
        </p:nvSpPr>
        <p:spPr>
          <a:noFill/>
        </p:spPr>
        <p:txBody>
          <a:bodyPr/>
          <a:lstStyle/>
          <a:p>
            <a:r>
              <a:rPr lang="en-US" smtClean="0"/>
              <a:t>Microsoft </a:t>
            </a:r>
            <a:r>
              <a:rPr lang="en-US" b="1" smtClean="0"/>
              <a:t>Engineering Excellence</a:t>
            </a:r>
            <a:endParaRPr lang="en-US" smtClean="0"/>
          </a:p>
        </p:txBody>
      </p:sp>
      <p:sp>
        <p:nvSpPr>
          <p:cNvPr id="47107" name="Rectangle 25"/>
          <p:cNvSpPr>
            <a:spLocks noGrp="1" noChangeArrowheads="1"/>
          </p:cNvSpPr>
          <p:nvPr>
            <p:ph type="ftr" sz="quarter" idx="4"/>
          </p:nvPr>
        </p:nvSpPr>
        <p:spPr>
          <a:noFill/>
        </p:spPr>
        <p:txBody>
          <a:bodyPr/>
          <a:lstStyle/>
          <a:p>
            <a:r>
              <a:rPr lang="en-US" smtClean="0"/>
              <a:t>Microsoft Confidential</a:t>
            </a:r>
          </a:p>
        </p:txBody>
      </p:sp>
      <p:sp>
        <p:nvSpPr>
          <p:cNvPr id="47108" name="Rectangle 26"/>
          <p:cNvSpPr>
            <a:spLocks noGrp="1" noChangeArrowheads="1"/>
          </p:cNvSpPr>
          <p:nvPr>
            <p:ph type="sldNum" sz="quarter" idx="5"/>
          </p:nvPr>
        </p:nvSpPr>
        <p:spPr>
          <a:noFill/>
        </p:spPr>
        <p:txBody>
          <a:bodyPr/>
          <a:lstStyle/>
          <a:p>
            <a:fld id="{ED19570C-A909-40C0-B9F8-7AD3BA2C3C56}" type="slidenum">
              <a:rPr lang="en-US" smtClean="0"/>
              <a:pPr/>
              <a:t>25</a:t>
            </a:fld>
            <a:endParaRPr lang="en-US" smtClean="0"/>
          </a:p>
        </p:txBody>
      </p:sp>
      <p:sp>
        <p:nvSpPr>
          <p:cNvPr id="47109" name="Rectangle 2"/>
          <p:cNvSpPr>
            <a:spLocks noGrp="1" noRot="1" noChangeAspect="1" noChangeArrowheads="1" noTextEdit="1"/>
          </p:cNvSpPr>
          <p:nvPr>
            <p:ph type="sldImg"/>
          </p:nvPr>
        </p:nvSpPr>
        <p:spPr>
          <a:xfrm>
            <a:off x="1104900" y="458788"/>
            <a:ext cx="4648200" cy="3486150"/>
          </a:xfrm>
          <a:ln/>
        </p:spPr>
      </p:sp>
      <p:sp>
        <p:nvSpPr>
          <p:cNvPr id="47110" name="Rectangle 3"/>
          <p:cNvSpPr>
            <a:spLocks noGrp="1" noChangeArrowheads="1"/>
          </p:cNvSpPr>
          <p:nvPr>
            <p:ph type="body" idx="1"/>
          </p:nvPr>
        </p:nvSpPr>
        <p:spPr>
          <a:xfrm>
            <a:off x="307492" y="4198939"/>
            <a:ext cx="6261652" cy="4670425"/>
          </a:xfrm>
          <a:noFill/>
          <a:ln/>
        </p:spPr>
        <p:txBody>
          <a:bodyPr/>
          <a:lstStyle/>
          <a:p>
            <a:pPr>
              <a:lnSpc>
                <a:spcPct val="80000"/>
              </a:lnSpc>
              <a:buFontTx/>
              <a:buNone/>
            </a:pPr>
            <a:r>
              <a:rPr lang="en-US" dirty="0" smtClean="0"/>
              <a:t>Make</a:t>
            </a:r>
            <a:r>
              <a:rPr lang="en-US" baseline="0" dirty="0" smtClean="0"/>
              <a:t> real-world connections;</a:t>
            </a:r>
          </a:p>
          <a:p>
            <a:pPr>
              <a:lnSpc>
                <a:spcPct val="80000"/>
              </a:lnSpc>
              <a:buFont typeface="Arial" pitchFamily="34" charset="0"/>
              <a:buChar char="•"/>
            </a:pPr>
            <a:r>
              <a:rPr lang="en-US" baseline="0" dirty="0" smtClean="0"/>
              <a:t>Partnerships that deal with the needs of the community.</a:t>
            </a:r>
          </a:p>
          <a:p>
            <a:pPr>
              <a:lnSpc>
                <a:spcPct val="80000"/>
              </a:lnSpc>
              <a:buFont typeface="Arial" pitchFamily="34" charset="0"/>
              <a:buChar char="•"/>
            </a:pPr>
            <a:r>
              <a:rPr lang="en-US" baseline="0" dirty="0" smtClean="0"/>
              <a:t>Guest speaker from Chaleur Enterprise (economic development organization) asked the students to create short video clips highlighting an area in the community they liked visiting.</a:t>
            </a:r>
          </a:p>
          <a:p>
            <a:pPr>
              <a:lnSpc>
                <a:spcPct val="80000"/>
              </a:lnSpc>
              <a:buFont typeface="Arial" pitchFamily="34" charset="0"/>
              <a:buChar char="•"/>
            </a:pPr>
            <a:r>
              <a:rPr lang="en-US" baseline="0" dirty="0" smtClean="0"/>
              <a:t>Students planned (storyboard &amp; scripted their presentations)</a:t>
            </a:r>
          </a:p>
          <a:p>
            <a:pPr>
              <a:lnSpc>
                <a:spcPct val="80000"/>
              </a:lnSpc>
              <a:buFont typeface="Arial" pitchFamily="34" charset="0"/>
              <a:buChar char="•"/>
            </a:pPr>
            <a:r>
              <a:rPr lang="en-US" baseline="0" dirty="0" smtClean="0"/>
              <a:t>Students, with the help of their parents, took pictures and brought them to school on USB sticks or uploaded them to their portal site.</a:t>
            </a:r>
          </a:p>
          <a:p>
            <a:pPr>
              <a:lnSpc>
                <a:spcPct val="80000"/>
              </a:lnSpc>
              <a:buFont typeface="Arial" pitchFamily="34" charset="0"/>
              <a:buChar char="•"/>
            </a:pPr>
            <a:r>
              <a:rPr lang="en-US" baseline="0" dirty="0" smtClean="0"/>
              <a:t>Worked with </a:t>
            </a:r>
            <a:r>
              <a:rPr lang="en-US" baseline="0" dirty="0" err="1" smtClean="0"/>
              <a:t>Photostory</a:t>
            </a:r>
            <a:r>
              <a:rPr lang="en-US" baseline="0" dirty="0" smtClean="0"/>
              <a:t> to produce their own videos.</a:t>
            </a:r>
          </a:p>
          <a:p>
            <a:pPr>
              <a:lnSpc>
                <a:spcPct val="80000"/>
              </a:lnSpc>
              <a:buFont typeface="Arial" pitchFamily="34" charset="0"/>
              <a:buChar char="•"/>
            </a:pP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6000" dirty="0" smtClean="0"/>
              <a:t>Ideas and resources for using technology effectively in the classroom</a:t>
            </a:r>
          </a:p>
        </p:txBody>
      </p:sp>
      <p:sp>
        <p:nvSpPr>
          <p:cNvPr id="4" name="Slide Number Placeholder 3"/>
          <p:cNvSpPr>
            <a:spLocks noGrp="1"/>
          </p:cNvSpPr>
          <p:nvPr>
            <p:ph type="sldNum" sz="quarter" idx="10"/>
          </p:nvPr>
        </p:nvSpPr>
        <p:spPr/>
        <p:txBody>
          <a:bodyPr/>
          <a:lstStyle/>
          <a:p>
            <a:fld id="{75693FD4-8F83-4EF7-AC3F-0DC0388986B0}"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3"/>
          <p:cNvSpPr>
            <a:spLocks noGrp="1" noChangeArrowheads="1"/>
          </p:cNvSpPr>
          <p:nvPr>
            <p:ph type="hdr" sz="quarter"/>
          </p:nvPr>
        </p:nvSpPr>
        <p:spPr>
          <a:noFill/>
        </p:spPr>
        <p:txBody>
          <a:bodyPr/>
          <a:lstStyle/>
          <a:p>
            <a:r>
              <a:rPr lang="en-US" smtClean="0"/>
              <a:t>Microsoft </a:t>
            </a:r>
            <a:r>
              <a:rPr lang="en-US" b="1" smtClean="0"/>
              <a:t>Engineering Excellence</a:t>
            </a:r>
            <a:endParaRPr lang="en-US" smtClean="0"/>
          </a:p>
        </p:txBody>
      </p:sp>
      <p:sp>
        <p:nvSpPr>
          <p:cNvPr id="47107" name="Rectangle 25"/>
          <p:cNvSpPr>
            <a:spLocks noGrp="1" noChangeArrowheads="1"/>
          </p:cNvSpPr>
          <p:nvPr>
            <p:ph type="ftr" sz="quarter" idx="4"/>
          </p:nvPr>
        </p:nvSpPr>
        <p:spPr>
          <a:noFill/>
        </p:spPr>
        <p:txBody>
          <a:bodyPr/>
          <a:lstStyle/>
          <a:p>
            <a:r>
              <a:rPr lang="en-US" smtClean="0"/>
              <a:t>Microsoft Confidential</a:t>
            </a:r>
          </a:p>
        </p:txBody>
      </p:sp>
      <p:sp>
        <p:nvSpPr>
          <p:cNvPr id="47108" name="Rectangle 26"/>
          <p:cNvSpPr>
            <a:spLocks noGrp="1" noChangeArrowheads="1"/>
          </p:cNvSpPr>
          <p:nvPr>
            <p:ph type="sldNum" sz="quarter" idx="5"/>
          </p:nvPr>
        </p:nvSpPr>
        <p:spPr>
          <a:noFill/>
        </p:spPr>
        <p:txBody>
          <a:bodyPr/>
          <a:lstStyle/>
          <a:p>
            <a:fld id="{ED19570C-A909-40C0-B9F8-7AD3BA2C3C56}" type="slidenum">
              <a:rPr lang="en-US" smtClean="0"/>
              <a:pPr/>
              <a:t>26</a:t>
            </a:fld>
            <a:endParaRPr lang="en-US" smtClean="0"/>
          </a:p>
        </p:txBody>
      </p:sp>
      <p:sp>
        <p:nvSpPr>
          <p:cNvPr id="47109" name="Rectangle 2"/>
          <p:cNvSpPr>
            <a:spLocks noGrp="1" noRot="1" noChangeAspect="1" noChangeArrowheads="1" noTextEdit="1"/>
          </p:cNvSpPr>
          <p:nvPr>
            <p:ph type="sldImg"/>
          </p:nvPr>
        </p:nvSpPr>
        <p:spPr>
          <a:xfrm>
            <a:off x="1104900" y="458788"/>
            <a:ext cx="4648200" cy="3486150"/>
          </a:xfrm>
          <a:ln/>
        </p:spPr>
      </p:sp>
      <p:sp>
        <p:nvSpPr>
          <p:cNvPr id="47110" name="Rectangle 3"/>
          <p:cNvSpPr>
            <a:spLocks noGrp="1" noChangeArrowheads="1"/>
          </p:cNvSpPr>
          <p:nvPr>
            <p:ph type="body" idx="1"/>
          </p:nvPr>
        </p:nvSpPr>
        <p:spPr>
          <a:xfrm>
            <a:off x="307492" y="4198939"/>
            <a:ext cx="6261652" cy="4670425"/>
          </a:xfrm>
          <a:noFill/>
          <a:ln/>
        </p:spPr>
        <p:txBody>
          <a:bodyPr/>
          <a:lstStyle/>
          <a:p>
            <a:pPr>
              <a:lnSpc>
                <a:spcPct val="80000"/>
              </a:lnSpc>
              <a:buFontTx/>
              <a:buNone/>
            </a:pPr>
            <a:r>
              <a:rPr lang="en-US" dirty="0" smtClean="0"/>
              <a:t>Project details:</a:t>
            </a:r>
          </a:p>
          <a:p>
            <a:pPr>
              <a:lnSpc>
                <a:spcPct val="80000"/>
              </a:lnSpc>
              <a:buFontTx/>
              <a:buNone/>
            </a:pPr>
            <a:r>
              <a:rPr lang="en-US" dirty="0" smtClean="0"/>
              <a:t>-Innovative</a:t>
            </a:r>
            <a:r>
              <a:rPr lang="en-US" baseline="0" dirty="0" smtClean="0"/>
              <a:t> Learning Fund Project</a:t>
            </a:r>
          </a:p>
          <a:p>
            <a:pPr>
              <a:lnSpc>
                <a:spcPct val="80000"/>
              </a:lnSpc>
              <a:buFontTx/>
              <a:buNone/>
            </a:pPr>
            <a:r>
              <a:rPr lang="en-US" baseline="0" dirty="0" smtClean="0"/>
              <a:t>-3 elementary school classes created podcasts about the Traits of Writing</a:t>
            </a:r>
          </a:p>
          <a:p>
            <a:pPr>
              <a:lnSpc>
                <a:spcPct val="80000"/>
              </a:lnSpc>
              <a:buFontTx/>
              <a:buNone/>
            </a:pP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3"/>
          <p:cNvSpPr>
            <a:spLocks noGrp="1" noChangeArrowheads="1"/>
          </p:cNvSpPr>
          <p:nvPr>
            <p:ph type="hdr" sz="quarter"/>
          </p:nvPr>
        </p:nvSpPr>
        <p:spPr>
          <a:noFill/>
        </p:spPr>
        <p:txBody>
          <a:bodyPr/>
          <a:lstStyle/>
          <a:p>
            <a:r>
              <a:rPr lang="en-US" smtClean="0"/>
              <a:t>Microsoft </a:t>
            </a:r>
            <a:r>
              <a:rPr lang="en-US" b="1" smtClean="0"/>
              <a:t>Engineering Excellence</a:t>
            </a:r>
            <a:endParaRPr lang="en-US" smtClean="0"/>
          </a:p>
        </p:txBody>
      </p:sp>
      <p:sp>
        <p:nvSpPr>
          <p:cNvPr id="47107" name="Rectangle 25"/>
          <p:cNvSpPr>
            <a:spLocks noGrp="1" noChangeArrowheads="1"/>
          </p:cNvSpPr>
          <p:nvPr>
            <p:ph type="ftr" sz="quarter" idx="4"/>
          </p:nvPr>
        </p:nvSpPr>
        <p:spPr>
          <a:noFill/>
        </p:spPr>
        <p:txBody>
          <a:bodyPr/>
          <a:lstStyle/>
          <a:p>
            <a:r>
              <a:rPr lang="en-US" smtClean="0"/>
              <a:t>Microsoft Confidential</a:t>
            </a:r>
          </a:p>
        </p:txBody>
      </p:sp>
      <p:sp>
        <p:nvSpPr>
          <p:cNvPr id="47108" name="Rectangle 26"/>
          <p:cNvSpPr>
            <a:spLocks noGrp="1" noChangeArrowheads="1"/>
          </p:cNvSpPr>
          <p:nvPr>
            <p:ph type="sldNum" sz="quarter" idx="5"/>
          </p:nvPr>
        </p:nvSpPr>
        <p:spPr>
          <a:noFill/>
        </p:spPr>
        <p:txBody>
          <a:bodyPr/>
          <a:lstStyle/>
          <a:p>
            <a:fld id="{ED19570C-A909-40C0-B9F8-7AD3BA2C3C56}" type="slidenum">
              <a:rPr lang="en-US" smtClean="0"/>
              <a:pPr/>
              <a:t>27</a:t>
            </a:fld>
            <a:endParaRPr lang="en-US" smtClean="0"/>
          </a:p>
        </p:txBody>
      </p:sp>
      <p:sp>
        <p:nvSpPr>
          <p:cNvPr id="47109" name="Rectangle 2"/>
          <p:cNvSpPr>
            <a:spLocks noGrp="1" noRot="1" noChangeAspect="1" noChangeArrowheads="1" noTextEdit="1"/>
          </p:cNvSpPr>
          <p:nvPr>
            <p:ph type="sldImg"/>
          </p:nvPr>
        </p:nvSpPr>
        <p:spPr>
          <a:xfrm>
            <a:off x="1104900" y="458788"/>
            <a:ext cx="4648200" cy="3486150"/>
          </a:xfrm>
          <a:ln/>
        </p:spPr>
      </p:sp>
      <p:sp>
        <p:nvSpPr>
          <p:cNvPr id="47110" name="Rectangle 3"/>
          <p:cNvSpPr>
            <a:spLocks noGrp="1" noChangeArrowheads="1"/>
          </p:cNvSpPr>
          <p:nvPr>
            <p:ph type="body" idx="1"/>
          </p:nvPr>
        </p:nvSpPr>
        <p:spPr>
          <a:xfrm>
            <a:off x="307492" y="4198939"/>
            <a:ext cx="6261652" cy="4670425"/>
          </a:xfrm>
          <a:noFill/>
          <a:ln/>
        </p:spPr>
        <p:txBody>
          <a:bodyPr/>
          <a:lstStyle/>
          <a:p>
            <a:pPr>
              <a:lnSpc>
                <a:spcPct val="80000"/>
              </a:lnSpc>
              <a:buFontTx/>
              <a:buNone/>
            </a:pPr>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3"/>
          <p:cNvSpPr>
            <a:spLocks noGrp="1" noChangeArrowheads="1"/>
          </p:cNvSpPr>
          <p:nvPr>
            <p:ph type="hdr" sz="quarter"/>
          </p:nvPr>
        </p:nvSpPr>
        <p:spPr>
          <a:noFill/>
        </p:spPr>
        <p:txBody>
          <a:bodyPr/>
          <a:lstStyle/>
          <a:p>
            <a:r>
              <a:rPr lang="en-US" smtClean="0"/>
              <a:t>Microsoft </a:t>
            </a:r>
            <a:r>
              <a:rPr lang="en-US" b="1" smtClean="0"/>
              <a:t>Engineering Excellence</a:t>
            </a:r>
            <a:endParaRPr lang="en-US" smtClean="0"/>
          </a:p>
        </p:txBody>
      </p:sp>
      <p:sp>
        <p:nvSpPr>
          <p:cNvPr id="47107" name="Rectangle 25"/>
          <p:cNvSpPr>
            <a:spLocks noGrp="1" noChangeArrowheads="1"/>
          </p:cNvSpPr>
          <p:nvPr>
            <p:ph type="ftr" sz="quarter" idx="4"/>
          </p:nvPr>
        </p:nvSpPr>
        <p:spPr>
          <a:noFill/>
        </p:spPr>
        <p:txBody>
          <a:bodyPr/>
          <a:lstStyle/>
          <a:p>
            <a:r>
              <a:rPr lang="en-US" smtClean="0"/>
              <a:t>Microsoft Confidential</a:t>
            </a:r>
          </a:p>
        </p:txBody>
      </p:sp>
      <p:sp>
        <p:nvSpPr>
          <p:cNvPr id="47108" name="Rectangle 26"/>
          <p:cNvSpPr>
            <a:spLocks noGrp="1" noChangeArrowheads="1"/>
          </p:cNvSpPr>
          <p:nvPr>
            <p:ph type="sldNum" sz="quarter" idx="5"/>
          </p:nvPr>
        </p:nvSpPr>
        <p:spPr>
          <a:noFill/>
        </p:spPr>
        <p:txBody>
          <a:bodyPr/>
          <a:lstStyle/>
          <a:p>
            <a:fld id="{ED19570C-A909-40C0-B9F8-7AD3BA2C3C56}" type="slidenum">
              <a:rPr lang="en-US" smtClean="0"/>
              <a:pPr/>
              <a:t>28</a:t>
            </a:fld>
            <a:endParaRPr lang="en-US" smtClean="0"/>
          </a:p>
        </p:txBody>
      </p:sp>
      <p:sp>
        <p:nvSpPr>
          <p:cNvPr id="47109" name="Rectangle 2"/>
          <p:cNvSpPr>
            <a:spLocks noGrp="1" noRot="1" noChangeAspect="1" noChangeArrowheads="1" noTextEdit="1"/>
          </p:cNvSpPr>
          <p:nvPr>
            <p:ph type="sldImg"/>
          </p:nvPr>
        </p:nvSpPr>
        <p:spPr>
          <a:xfrm>
            <a:off x="1104900" y="458788"/>
            <a:ext cx="4648200" cy="3486150"/>
          </a:xfrm>
          <a:ln/>
        </p:spPr>
      </p:sp>
      <p:sp>
        <p:nvSpPr>
          <p:cNvPr id="47110" name="Rectangle 3"/>
          <p:cNvSpPr>
            <a:spLocks noGrp="1" noChangeArrowheads="1"/>
          </p:cNvSpPr>
          <p:nvPr>
            <p:ph type="body" idx="1"/>
          </p:nvPr>
        </p:nvSpPr>
        <p:spPr>
          <a:xfrm>
            <a:off x="307492" y="4198939"/>
            <a:ext cx="6261652" cy="4670425"/>
          </a:xfrm>
          <a:noFill/>
          <a:ln/>
        </p:spPr>
        <p:txBody>
          <a:bodyPr/>
          <a:lstStyle/>
          <a:p>
            <a:pPr>
              <a:lnSpc>
                <a:spcPct val="80000"/>
              </a:lnSpc>
              <a:buFontTx/>
              <a:buNone/>
            </a:pPr>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For the next few minutes we are going to explore some ways</a:t>
            </a:r>
            <a:r>
              <a:rPr lang="en-US" baseline="0" dirty="0" smtClean="0"/>
              <a:t> that you use technology in the classroom and take a look at their effectiveness.</a:t>
            </a:r>
            <a:endParaRPr lang="en-US" dirty="0" smtClean="0"/>
          </a:p>
          <a:p>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Discuss with the person next to you</a:t>
            </a:r>
            <a:r>
              <a:rPr lang="en-US" baseline="0" dirty="0" smtClean="0"/>
              <a:t> the </a:t>
            </a:r>
            <a:r>
              <a:rPr lang="en-US" dirty="0" smtClean="0"/>
              <a:t>technology in your classroom</a:t>
            </a:r>
            <a:r>
              <a:rPr lang="en-US" baseline="0" dirty="0" smtClean="0"/>
              <a:t> and/or your school and share.  </a:t>
            </a:r>
          </a:p>
          <a:p>
            <a:endParaRPr lang="en-US" baseline="0" dirty="0" smtClean="0"/>
          </a:p>
          <a:p>
            <a:r>
              <a:rPr lang="en-US" baseline="0" dirty="0" smtClean="0"/>
              <a:t>What is available? </a:t>
            </a:r>
          </a:p>
          <a:p>
            <a:r>
              <a:rPr lang="en-US" baseline="0" dirty="0" smtClean="0"/>
              <a:t>How often can you access it? </a:t>
            </a:r>
          </a:p>
          <a:p>
            <a:r>
              <a:rPr lang="en-US" baseline="0" dirty="0" smtClean="0"/>
              <a:t>Who uses it?  What for? &amp; Why?</a:t>
            </a:r>
          </a:p>
          <a:p>
            <a:endParaRPr lang="en-US" baseline="0" dirty="0" smtClean="0"/>
          </a:p>
          <a:p>
            <a:r>
              <a:rPr lang="en-US" baseline="0" dirty="0" smtClean="0"/>
              <a:t>….give a few minutes to complete this task.</a:t>
            </a:r>
          </a:p>
        </p:txBody>
      </p:sp>
      <p:sp>
        <p:nvSpPr>
          <p:cNvPr id="4" name="Slide Number Placeholder 3"/>
          <p:cNvSpPr>
            <a:spLocks noGrp="1"/>
          </p:cNvSpPr>
          <p:nvPr>
            <p:ph type="sldNum" sz="quarter" idx="10"/>
          </p:nvPr>
        </p:nvSpPr>
        <p:spPr/>
        <p:txBody>
          <a:bodyPr/>
          <a:lstStyle/>
          <a:p>
            <a:fld id="{EC6EAC7D-5A89-47C2-8ABA-56C9C2DEF7A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This would be the use of edutainment software, the use of a particular piece of technology because it happens to be in the room. The teacher dabbles with technology, not having a real focus on its use within the lesson but uses it as an add-on or at a very basic level (no real impact on the learning process).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Example – we have laptops</a:t>
            </a:r>
            <a:r>
              <a:rPr lang="en-US" sz="1200" kern="1200" baseline="0" dirty="0" smtClean="0">
                <a:solidFill>
                  <a:schemeClr val="tx1"/>
                </a:solidFill>
                <a:latin typeface="+mn-lt"/>
                <a:ea typeface="+mn-ea"/>
                <a:cs typeface="+mn-cs"/>
              </a:rPr>
              <a:t> and were told we need to use them; I have designated lab time that I have to use; I got a SMART Board and I use it to view videos on YouTube, etc.</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1771B139-2D8E-4183-BD8D-BDE25895B399}"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3"/>
          <p:cNvSpPr>
            <a:spLocks noGrp="1" noChangeArrowheads="1"/>
          </p:cNvSpPr>
          <p:nvPr>
            <p:ph type="hdr" sz="quarter"/>
          </p:nvPr>
        </p:nvSpPr>
        <p:spPr>
          <a:noFill/>
        </p:spPr>
        <p:txBody>
          <a:bodyPr/>
          <a:lstStyle/>
          <a:p>
            <a:r>
              <a:rPr lang="en-US" smtClean="0"/>
              <a:t>Microsoft </a:t>
            </a:r>
            <a:r>
              <a:rPr lang="en-US" b="1" smtClean="0"/>
              <a:t>Engineering Excellence</a:t>
            </a:r>
            <a:endParaRPr lang="en-US" smtClean="0"/>
          </a:p>
        </p:txBody>
      </p:sp>
      <p:sp>
        <p:nvSpPr>
          <p:cNvPr id="47107" name="Rectangle 25"/>
          <p:cNvSpPr>
            <a:spLocks noGrp="1" noChangeArrowheads="1"/>
          </p:cNvSpPr>
          <p:nvPr>
            <p:ph type="ftr" sz="quarter" idx="4"/>
          </p:nvPr>
        </p:nvSpPr>
        <p:spPr>
          <a:noFill/>
        </p:spPr>
        <p:txBody>
          <a:bodyPr/>
          <a:lstStyle/>
          <a:p>
            <a:r>
              <a:rPr lang="en-US" smtClean="0"/>
              <a:t>Microsoft Confidential</a:t>
            </a:r>
          </a:p>
        </p:txBody>
      </p:sp>
      <p:sp>
        <p:nvSpPr>
          <p:cNvPr id="47108" name="Rectangle 26"/>
          <p:cNvSpPr>
            <a:spLocks noGrp="1" noChangeArrowheads="1"/>
          </p:cNvSpPr>
          <p:nvPr>
            <p:ph type="sldNum" sz="quarter" idx="5"/>
          </p:nvPr>
        </p:nvSpPr>
        <p:spPr>
          <a:noFill/>
        </p:spPr>
        <p:txBody>
          <a:bodyPr/>
          <a:lstStyle/>
          <a:p>
            <a:fld id="{ED19570C-A909-40C0-B9F8-7AD3BA2C3C56}" type="slidenum">
              <a:rPr lang="en-US" smtClean="0"/>
              <a:pPr/>
              <a:t>6</a:t>
            </a:fld>
            <a:endParaRPr lang="en-US" smtClean="0"/>
          </a:p>
        </p:txBody>
      </p:sp>
      <p:sp>
        <p:nvSpPr>
          <p:cNvPr id="47109" name="Rectangle 2"/>
          <p:cNvSpPr>
            <a:spLocks noGrp="1" noRot="1" noChangeAspect="1" noChangeArrowheads="1" noTextEdit="1"/>
          </p:cNvSpPr>
          <p:nvPr>
            <p:ph type="sldImg"/>
          </p:nvPr>
        </p:nvSpPr>
        <p:spPr>
          <a:xfrm>
            <a:off x="1104900" y="458788"/>
            <a:ext cx="4648200" cy="3486150"/>
          </a:xfrm>
          <a:ln/>
        </p:spPr>
      </p:sp>
      <p:sp>
        <p:nvSpPr>
          <p:cNvPr id="47110" name="Rectangle 3"/>
          <p:cNvSpPr>
            <a:spLocks noGrp="1" noChangeArrowheads="1"/>
          </p:cNvSpPr>
          <p:nvPr>
            <p:ph type="body" idx="1"/>
          </p:nvPr>
        </p:nvSpPr>
        <p:spPr>
          <a:xfrm>
            <a:off x="307492" y="4198939"/>
            <a:ext cx="6261652" cy="4670425"/>
          </a:xfrm>
          <a:noFill/>
          <a:ln/>
        </p:spPr>
        <p:txBody>
          <a:bodyPr/>
          <a:lstStyle/>
          <a:p>
            <a:r>
              <a:rPr lang="en-US" sz="1200" b="1" kern="1200" dirty="0" smtClean="0">
                <a:solidFill>
                  <a:schemeClr val="tx1"/>
                </a:solidFill>
                <a:latin typeface="+mn-lt"/>
                <a:ea typeface="+mn-ea"/>
                <a:cs typeface="+mn-cs"/>
              </a:rPr>
              <a:t>Is the technology allowing the teacher/students to do Old things in Old ways?</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Typing a piece of writing in Word rather than hand writing it would be an example of this. (improve</a:t>
            </a:r>
            <a:r>
              <a:rPr lang="en-US" sz="1200" kern="1200" baseline="0" dirty="0" smtClean="0">
                <a:solidFill>
                  <a:schemeClr val="tx1"/>
                </a:solidFill>
                <a:latin typeface="+mn-lt"/>
                <a:ea typeface="+mn-ea"/>
                <a:cs typeface="+mn-cs"/>
              </a:rPr>
              <a:t> this by publishing on-line &amp; open for discussion).</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Also, using an LCD projector instead of a white/black board for a lesson.</a:t>
            </a:r>
          </a:p>
          <a:p>
            <a:r>
              <a:rPr lang="en-US" sz="1200" kern="1200" dirty="0" smtClean="0">
                <a:solidFill>
                  <a:schemeClr val="tx1"/>
                </a:solidFill>
                <a:latin typeface="+mn-lt"/>
                <a:ea typeface="+mn-ea"/>
                <a:cs typeface="+mn-cs"/>
              </a:rPr>
              <a:t>Another example would be researching on the Internet rather than in an Encyclopedia.</a:t>
            </a:r>
          </a:p>
          <a:p>
            <a:r>
              <a:rPr lang="en-US" sz="1200" kern="1200" dirty="0" smtClean="0">
                <a:solidFill>
                  <a:schemeClr val="tx1"/>
                </a:solidFill>
                <a:latin typeface="+mn-lt"/>
                <a:ea typeface="+mn-ea"/>
                <a:cs typeface="+mn-cs"/>
              </a:rPr>
              <a:t>These are all great things, and great ways to use technology, but they are only replacing the way we have always done things with something that might be faster, easier, and more accurate. In the end however, they are still the same old things we have been doing for years in education. </a:t>
            </a:r>
            <a:endParaRPr lang="en-US" dirty="0" smtClean="0"/>
          </a:p>
          <a:p>
            <a:pPr>
              <a:lnSpc>
                <a:spcPct val="80000"/>
              </a:lnSpc>
              <a:buFontTx/>
              <a:buNone/>
            </a:pP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Is the technology allowing the teacher/students to do Old things in New ways?</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Examples would be: Respond to blogs by posting comments, follow current events online &amp; discuss. Old things in New ways could also be reading and evaluating an original piece of writing or visiting a battle site via Google Earth.</a:t>
            </a:r>
          </a:p>
          <a:p>
            <a:r>
              <a:rPr lang="en-US" sz="1200" kern="1200" dirty="0" smtClean="0">
                <a:solidFill>
                  <a:schemeClr val="tx1"/>
                </a:solidFill>
                <a:latin typeface="+mn-lt"/>
                <a:ea typeface="+mn-ea"/>
                <a:cs typeface="+mn-cs"/>
              </a:rPr>
              <a:t>These are not new things…just new ways of doing old things. We read</a:t>
            </a:r>
            <a:r>
              <a:rPr lang="en-US" sz="1200" kern="1200" baseline="0" dirty="0" smtClean="0">
                <a:solidFill>
                  <a:schemeClr val="tx1"/>
                </a:solidFill>
                <a:latin typeface="+mn-lt"/>
                <a:ea typeface="+mn-ea"/>
                <a:cs typeface="+mn-cs"/>
              </a:rPr>
              <a:t> stories &amp; discussed, but now we can publish our own stories for others to discuss &amp; comment.</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Instead of talking about a battle site, we can now visit that site virtually;</a:t>
            </a:r>
            <a:r>
              <a:rPr lang="en-US" sz="1200" kern="1200" baseline="0" dirty="0" smtClean="0">
                <a:solidFill>
                  <a:schemeClr val="tx1"/>
                </a:solidFill>
                <a:latin typeface="+mn-lt"/>
                <a:ea typeface="+mn-ea"/>
                <a:cs typeface="+mn-cs"/>
              </a:rPr>
              <a:t> or use Google Earth to visit places mentioned in a story. </a:t>
            </a:r>
          </a:p>
          <a:p>
            <a:r>
              <a:rPr lang="en-US" sz="1200" kern="1200" baseline="0" dirty="0" smtClean="0">
                <a:solidFill>
                  <a:schemeClr val="tx1"/>
                </a:solidFill>
                <a:latin typeface="+mn-lt"/>
                <a:ea typeface="+mn-ea"/>
                <a:cs typeface="+mn-cs"/>
              </a:rPr>
              <a:t>Becoming a global citizen; being aware of the world outside our communities and doing something about it.</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These are not new things; they just enhance the old ways of doing things.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Also important to ask</a:t>
            </a:r>
            <a:r>
              <a:rPr lang="en-US" sz="1200" kern="1200" baseline="0" dirty="0" smtClean="0">
                <a:solidFill>
                  <a:schemeClr val="tx1"/>
                </a:solidFill>
                <a:latin typeface="+mn-lt"/>
                <a:ea typeface="+mn-ea"/>
                <a:cs typeface="+mn-cs"/>
              </a:rPr>
              <a:t> yourself, “Is the technology enhancing the learning environment?” </a:t>
            </a:r>
            <a:endParaRPr lang="en-US" dirty="0"/>
          </a:p>
        </p:txBody>
      </p:sp>
      <p:sp>
        <p:nvSpPr>
          <p:cNvPr id="4" name="Slide Number Placeholder 3"/>
          <p:cNvSpPr>
            <a:spLocks noGrp="1"/>
          </p:cNvSpPr>
          <p:nvPr>
            <p:ph type="sldNum" sz="quarter" idx="10"/>
          </p:nvPr>
        </p:nvSpPr>
        <p:spPr/>
        <p:txBody>
          <a:bodyPr/>
          <a:lstStyle/>
          <a:p>
            <a:fld id="{1771B139-2D8E-4183-BD8D-BDE25895B399}"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Does the technology allow students to learn from people they never would have been able to without it?</a:t>
            </a:r>
          </a:p>
          <a:p>
            <a:r>
              <a:rPr lang="en-US" sz="1200" kern="1200" dirty="0" smtClean="0">
                <a:solidFill>
                  <a:schemeClr val="tx1"/>
                </a:solidFill>
                <a:latin typeface="+mn-lt"/>
                <a:ea typeface="+mn-ea"/>
                <a:cs typeface="+mn-cs"/>
              </a:rPr>
              <a:t>Does the technology allow students to interact with information in a way that is meaningful and could not have happened otherwise?</a:t>
            </a:r>
          </a:p>
          <a:p>
            <a:r>
              <a:rPr lang="en-US" sz="1200" kern="1200" dirty="0" smtClean="0">
                <a:solidFill>
                  <a:schemeClr val="tx1"/>
                </a:solidFill>
                <a:latin typeface="+mn-lt"/>
                <a:ea typeface="+mn-ea"/>
                <a:cs typeface="+mn-cs"/>
              </a:rPr>
              <a:t>Does the technology allow students to create and share their knowledge with an audience they never would have had access to without technology?</a:t>
            </a:r>
          </a:p>
          <a:p>
            <a:r>
              <a:rPr lang="en-US" sz="1200" kern="1200" dirty="0" smtClean="0">
                <a:solidFill>
                  <a:schemeClr val="tx1"/>
                </a:solidFill>
                <a:latin typeface="+mn-lt"/>
                <a:ea typeface="+mn-ea"/>
                <a:cs typeface="+mn-cs"/>
              </a:rPr>
              <a:t>Many of our teachers are not at this level yet and many might never get here because this level of technology use requires a new way of looking at learning. One in which many of our schools are not yet prepared to look deeply into.</a:t>
            </a:r>
          </a:p>
          <a:p>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sp>
        <p:nvSpPr>
          <p:cNvPr id="2" name="Title 1"/>
          <p:cNvSpPr>
            <a:spLocks noGrp="1"/>
          </p:cNvSpPr>
          <p:nvPr>
            <p:ph type="ctrTitle" hasCustomPrompt="1"/>
          </p:nvPr>
        </p:nvSpPr>
        <p:spPr>
          <a:xfrm>
            <a:off x="2590800" y="2286000"/>
            <a:ext cx="6180224" cy="1470025"/>
          </a:xfrm>
        </p:spPr>
        <p:txBody>
          <a:bodyPr anchor="t"/>
          <a:lstStyle>
            <a:lvl1pPr algn="r">
              <a:defRPr b="1" cap="small" baseline="0">
                <a:solidFill>
                  <a:srgbClr val="003300"/>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3962400" y="4038600"/>
            <a:ext cx="4772528" cy="990600"/>
          </a:xfrm>
        </p:spPr>
        <p:txBody>
          <a:bodyPr>
            <a:normAutofit/>
          </a:bodyPr>
          <a:lstStyle>
            <a:lvl1pPr marL="0" indent="0" algn="r">
              <a:buNone/>
              <a:defRPr sz="2000" b="0">
                <a:solidFill>
                  <a:schemeClr val="tx1"/>
                </a:solidFill>
                <a:latin typeface="Georgia"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xmlns=""/>
              </a:ext>
            </a:extLst>
          </a:blip>
          <a:srcRect/>
          <a:stretch/>
        </p:blipFill>
        <p:spPr>
          <a:xfrm>
            <a:off x="0" y="1251"/>
            <a:ext cx="3721618" cy="6858000"/>
          </a:xfrm>
          <a:prstGeom prst="rect">
            <a:avLst/>
          </a:prstGeom>
        </p:spPr>
      </p:pic>
      <p:sp>
        <p:nvSpPr>
          <p:cNvPr id="10" name="Picture Placeholder 9"/>
          <p:cNvSpPr>
            <a:spLocks noGrp="1"/>
          </p:cNvSpPr>
          <p:nvPr>
            <p:ph type="pic" sz="quarter" idx="13" hasCustomPrompt="1"/>
          </p:nvPr>
        </p:nvSpPr>
        <p:spPr>
          <a:xfrm>
            <a:off x="6858000" y="5105400"/>
            <a:ext cx="1828800" cy="990600"/>
          </a:xfrm>
        </p:spPr>
        <p:txBody>
          <a:bodyPr>
            <a:normAutofit/>
          </a:bodyPr>
          <a:lstStyle>
            <a:lvl1pPr marL="0" indent="0" algn="ctr">
              <a:buNone/>
              <a:defRPr sz="2000" baseline="0"/>
            </a:lvl1pPr>
          </a:lstStyle>
          <a:p>
            <a:r>
              <a:rPr lang="en-US" dirty="0" smtClean="0"/>
              <a:t>Company Logo</a:t>
            </a:r>
            <a:endParaRPr lang="en-US" dirty="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355600"/>
            <a:ext cx="8194675"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73100" y="1497013"/>
            <a:ext cx="3975100" cy="4759325"/>
          </a:xfrm>
        </p:spPr>
        <p:txBody>
          <a:bodyPr/>
          <a:lstStyle>
            <a:lvl4pPr>
              <a:defRPr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4" name="Text Placeholder 3"/>
          <p:cNvSpPr>
            <a:spLocks noGrp="1"/>
          </p:cNvSpPr>
          <p:nvPr>
            <p:ph type="body" sz="half" idx="2"/>
          </p:nvPr>
        </p:nvSpPr>
        <p:spPr>
          <a:xfrm>
            <a:off x="4937760" y="1497013"/>
            <a:ext cx="3977640" cy="4759325"/>
          </a:xfrm>
        </p:spPr>
        <p:txBody>
          <a:bodyPr/>
          <a:lstStyle>
            <a:lvl4pPr>
              <a:defRPr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Date Placeholder 3"/>
          <p:cNvSpPr>
            <a:spLocks noGrp="1"/>
          </p:cNvSpPr>
          <p:nvPr>
            <p:ph type="dt" sz="half" idx="10"/>
          </p:nvPr>
        </p:nvSpPr>
        <p:spPr>
          <a:xfrm>
            <a:off x="762000" y="6356350"/>
            <a:ext cx="2133600" cy="365125"/>
          </a:xfrm>
        </p:spPr>
        <p:txBody>
          <a:bodyPr/>
          <a:lstStyle/>
          <a:p>
            <a:fld id="{757B281C-5159-4971-8228-52B9A72E9ED2}" type="datetimeFigureOut">
              <a:rPr lang="en-US" smtClean="0"/>
              <a:pPr/>
              <a:t>5/6/2011</a:t>
            </a:fld>
            <a:endParaRPr lang="en-US" dirty="0"/>
          </a:p>
        </p:txBody>
      </p:sp>
      <p:sp>
        <p:nvSpPr>
          <p:cNvPr id="6" name="Footer Placeholder 4"/>
          <p:cNvSpPr>
            <a:spLocks noGrp="1"/>
          </p:cNvSpPr>
          <p:nvPr>
            <p:ph type="ftr" sz="quarter" idx="11"/>
          </p:nvPr>
        </p:nvSpPr>
        <p:spPr>
          <a:xfrm>
            <a:off x="3352800" y="6356350"/>
            <a:ext cx="2895600" cy="365125"/>
          </a:xfrm>
        </p:spPr>
        <p:txBody>
          <a:bodyPr/>
          <a:lstStyle/>
          <a:p>
            <a:endParaRPr lang="en-US" dirty="0"/>
          </a:p>
        </p:txBody>
      </p:sp>
      <p:sp>
        <p:nvSpPr>
          <p:cNvPr id="7" name="Slide Number Placeholder 5"/>
          <p:cNvSpPr>
            <a:spLocks noGrp="1"/>
          </p:cNvSpPr>
          <p:nvPr>
            <p:ph type="sldNum" sz="quarter" idx="12"/>
          </p:nvPr>
        </p:nvSpPr>
        <p:spPr>
          <a:xfrm>
            <a:off x="6705600" y="6356350"/>
            <a:ext cx="2133600" cy="365125"/>
          </a:xfrm>
        </p:spPr>
        <p:txBody>
          <a:bodyPr/>
          <a:lstStyle/>
          <a:p>
            <a:fld id="{33D6E5A2-EC83-451F-A719-9AC1370DD5CF}"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57B281C-5159-4971-8228-52B9A72E9ED2}" type="datetimeFigureOut">
              <a:rPr lang="en-US" smtClean="0"/>
              <a:pPr/>
              <a:t>5/6/2011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7B281C-5159-4971-8228-52B9A72E9ED2}" type="datetimeFigureOut">
              <a:rPr lang="en-US" smtClean="0"/>
              <a:pPr/>
              <a:t>5/6/2011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ackground Only">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rPr lang="en-US" smtClean="0"/>
              <a:pPr/>
              <a:t>5/6/2011</a:t>
            </a:fld>
            <a:endParaRPr lang="en-US" dirty="0"/>
          </a:p>
        </p:txBody>
      </p:sp>
      <p:sp>
        <p:nvSpPr>
          <p:cNvPr id="4" name="Footer Placeholder 4"/>
          <p:cNvSpPr>
            <a:spLocks noGrp="1"/>
          </p:cNvSpPr>
          <p:nvPr>
            <p:ph type="ftr" sz="quarter" idx="11"/>
          </p:nvPr>
        </p:nvSpPr>
        <p:spPr>
          <a:xfrm>
            <a:off x="3352800" y="6356350"/>
            <a:ext cx="2895600" cy="365125"/>
          </a:xfrm>
        </p:spPr>
        <p:txBody>
          <a:bodyPr/>
          <a:lstStyle/>
          <a:p>
            <a:endParaRPr lang="en-US" dirty="0"/>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rPr lang="en-US" smtClean="0"/>
              <a:pPr/>
              <a:t>‹#›</a:t>
            </a:fld>
            <a:endParaRPr lang="en-US" dirty="0"/>
          </a:p>
        </p:txBody>
      </p:sp>
    </p:spTree>
  </p:cSld>
  <p:clrMapOvr>
    <a:masterClrMapping/>
  </p:clrMapOvr>
  <p:transition spd="slow">
    <p:wipe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xmlns=""/>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4572000" y="3048000"/>
            <a:ext cx="4343400" cy="1362075"/>
          </a:xfrm>
        </p:spPr>
        <p:txBody>
          <a:bodyPr anchor="b" anchorCtr="0"/>
          <a:lstStyle>
            <a:lvl1pPr algn="l">
              <a:defRPr sz="4000" b="1" cap="small" baseline="0">
                <a:solidFill>
                  <a:srgbClr val="003300"/>
                </a:solidFill>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757B281C-5159-4971-8228-52B9A72E9ED2}" type="datetimeFigureOut">
              <a:rPr lang="en-US" smtClean="0"/>
              <a:pPr/>
              <a:t>5/6/2011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
        <p:nvSpPr>
          <p:cNvPr id="10" name="Picture Placeholder 9"/>
          <p:cNvSpPr>
            <a:spLocks noGrp="1"/>
          </p:cNvSpPr>
          <p:nvPr>
            <p:ph type="pic" sz="quarter" idx="13" hasCustomPrompt="1"/>
          </p:nvPr>
        </p:nvSpPr>
        <p:spPr>
          <a:xfrm>
            <a:off x="6781800" y="5334000"/>
            <a:ext cx="2133600" cy="990600"/>
          </a:xfrm>
        </p:spPr>
        <p:txBody>
          <a:bodyPr>
            <a:normAutofit/>
          </a:bodyPr>
          <a:lstStyle>
            <a:lvl1pPr marL="0" indent="0" algn="ctr">
              <a:buNone/>
              <a:defRPr sz="1800"/>
            </a:lvl1pPr>
          </a:lstStyle>
          <a:p>
            <a:r>
              <a:rPr lang="en-US" dirty="0" smtClean="0"/>
              <a:t>Company Logo</a:t>
            </a:r>
            <a:endParaRPr lang="en-US" dirty="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cstate="email">
            <a:lum/>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000" y="269632"/>
            <a:ext cx="8077200" cy="1143000"/>
          </a:xfrm>
        </p:spPr>
        <p:txBody>
          <a:bodyPr anchor="ctr" anchorCtr="0"/>
          <a:lstStyle>
            <a:lvl1pPr algn="l">
              <a:defRPr lang="en-US" dirty="0"/>
            </a:lvl1pPr>
          </a:lstStyle>
          <a:p>
            <a:r>
              <a:rPr lang="en-US" dirty="0" smtClean="0"/>
              <a:t>Click To Edit Master Title Style</a:t>
            </a:r>
            <a:endParaRPr lang="en-US" dirty="0"/>
          </a:p>
        </p:txBody>
      </p:sp>
      <p:sp>
        <p:nvSpPr>
          <p:cNvPr id="3" name="Content Placeholder 2"/>
          <p:cNvSpPr>
            <a:spLocks noGrp="1"/>
          </p:cNvSpPr>
          <p:nvPr>
            <p:ph idx="1"/>
          </p:nvPr>
        </p:nvSpPr>
        <p:spPr>
          <a:xfrm>
            <a:off x="762000" y="1596413"/>
            <a:ext cx="8077200" cy="4297363"/>
          </a:xfrm>
        </p:spPr>
        <p:txBody>
          <a:bodyPr>
            <a:normAutofit/>
          </a:bodyPr>
          <a:lstStyle>
            <a:lvl1pPr>
              <a:defRPr sz="3200">
                <a:latin typeface="+mn-lt"/>
              </a:defRPr>
            </a:lvl1pPr>
            <a:lvl2pPr>
              <a:defRPr sz="2800">
                <a:latin typeface="+mn-lt"/>
              </a:defRPr>
            </a:lvl2pPr>
            <a:lvl3pPr>
              <a:defRPr sz="2400">
                <a:latin typeface="+mn-lt"/>
              </a:defRPr>
            </a:lvl3pPr>
            <a:lvl4pPr>
              <a:defRPr sz="2400">
                <a:latin typeface="+mn-lt"/>
              </a:defRPr>
            </a:lvl4pPr>
            <a:lvl5pPr>
              <a:defRPr sz="240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57B281C-5159-4971-8228-52B9A72E9ED2}" type="datetimeFigureOut">
              <a:rPr lang="en-US" smtClean="0"/>
              <a:pPr/>
              <a:t>5/6/2011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6705600" y="6356350"/>
            <a:ext cx="2133600" cy="365125"/>
          </a:xfrm>
        </p:spPr>
        <p:txBody>
          <a:bodyPr/>
          <a:lstStyle/>
          <a:p>
            <a:fld id="{33D6E5A2-EC83-451F-A719-9AC1370DD5CF}" type="slidenum">
              <a:rPr lang="en-US" smtClean="0"/>
              <a:pPr/>
              <a:t>‹#›</a:t>
            </a:fld>
            <a:endParaRPr lang="en-US" dirty="0"/>
          </a:p>
        </p:txBody>
      </p:sp>
    </p:spTree>
  </p:cSld>
  <p:clrMapOvr>
    <a:masterClrMapping/>
  </p:clrMapOvr>
  <p:transition spd="slow">
    <p:wipe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57B281C-5159-4971-8228-52B9A72E9ED2}" type="datetimeFigureOut">
              <a:rPr lang="en-US" smtClean="0"/>
              <a:pPr/>
              <a:t>5/6/2011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858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8736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8736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57B281C-5159-4971-8228-52B9A72E9ED2}" type="datetimeFigureOut">
              <a:rPr lang="en-US" smtClean="0"/>
              <a:pPr/>
              <a:t>5/6/2011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8036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858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7B281C-5159-4971-8228-52B9A72E9ED2}" type="datetimeFigureOut">
              <a:rPr lang="en-US" smtClean="0"/>
              <a:pPr/>
              <a:t>5/6/2011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7B281C-5159-4971-8228-52B9A72E9ED2}" type="datetimeFigureOut">
              <a:rPr lang="en-US" smtClean="0"/>
              <a:pPr/>
              <a:t>5/6/2011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7B281C-5159-4971-8228-52B9A72E9ED2}" type="datetimeFigureOut">
              <a:rPr lang="en-US" smtClean="0"/>
              <a:pPr/>
              <a:t>5/6/2011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0" y="274638"/>
            <a:ext cx="5867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7B281C-5159-4971-8228-52B9A72E9ED2}" type="datetimeFigureOut">
              <a:rPr lang="en-US" smtClean="0"/>
              <a:pPr/>
              <a:t>5/6/2011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15"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sp>
        <p:nvSpPr>
          <p:cNvPr id="2" name="Title Placeholder 1"/>
          <p:cNvSpPr>
            <a:spLocks noGrp="1"/>
          </p:cNvSpPr>
          <p:nvPr>
            <p:ph type="title"/>
          </p:nvPr>
        </p:nvSpPr>
        <p:spPr>
          <a:xfrm>
            <a:off x="762000" y="274638"/>
            <a:ext cx="80772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1600200"/>
            <a:ext cx="80772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20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7B281C-5159-4971-8228-52B9A72E9ED2}" type="datetimeFigureOut">
              <a:rPr lang="en-US" smtClean="0"/>
              <a:pPr/>
              <a:t>5/6/2011</a:t>
            </a:fld>
            <a:endParaRPr lang="en-US" dirty="0"/>
          </a:p>
        </p:txBody>
      </p:sp>
      <p:sp>
        <p:nvSpPr>
          <p:cNvPr id="5" name="Footer Placeholder 4"/>
          <p:cNvSpPr>
            <a:spLocks noGrp="1"/>
          </p:cNvSpPr>
          <p:nvPr>
            <p:ph type="ftr" sz="quarter" idx="3"/>
          </p:nvPr>
        </p:nvSpPr>
        <p:spPr>
          <a:xfrm>
            <a:off x="33528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7056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D6E5A2-EC83-451F-A719-9AC1370DD5CF}" type="slidenum">
              <a:rPr lang="en-US" smtClean="0"/>
              <a:pPr/>
              <a:t>‹#›</a:t>
            </a:fld>
            <a:endParaRPr lang="en-US" dirty="0"/>
          </a:p>
        </p:txBody>
      </p:sp>
      <p:pic>
        <p:nvPicPr>
          <p:cNvPr id="8" name="Picture 7"/>
          <p:cNvPicPr>
            <a:picLocks noChangeAspect="1"/>
          </p:cNvPicPr>
          <p:nvPr/>
        </p:nvPicPr>
        <p:blipFill rotWithShape="1">
          <a:blip r:embed="rId16" cstate="email">
            <a:extLst>
              <a:ext uri="{28A0092B-C50C-407E-A947-70E740481C1C}">
                <a14:useLocalDpi xmlns:a14="http://schemas.microsoft.com/office/drawing/2010/main" xmlns=""/>
              </a:ext>
            </a:extLst>
          </a:blip>
          <a:srcRect/>
          <a:stretch/>
        </p:blipFill>
        <p:spPr>
          <a:xfrm>
            <a:off x="-152400" y="-109183"/>
            <a:ext cx="818707" cy="708318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2" r:id="rId4"/>
    <p:sldLayoutId id="2147483653" r:id="rId5"/>
    <p:sldLayoutId id="2147483656" r:id="rId6"/>
    <p:sldLayoutId id="2147483657" r:id="rId7"/>
    <p:sldLayoutId id="2147483658" r:id="rId8"/>
    <p:sldLayoutId id="2147483659" r:id="rId9"/>
    <p:sldLayoutId id="2147483662" r:id="rId10"/>
    <p:sldLayoutId id="2147483654" r:id="rId11"/>
    <p:sldLayoutId id="2147483655" r:id="rId12"/>
    <p:sldLayoutId id="2147483663" r:id="rId13"/>
  </p:sldLayoutIdLst>
  <p:transition spd="slow">
    <p:wipe dir="d"/>
  </p:transition>
  <p:timing>
    <p:tnLst>
      <p:par>
        <p:cTn id="1" dur="indefinite" restart="never" nodeType="tmRoot"/>
      </p:par>
    </p:tnLst>
  </p:timing>
  <p:txStyles>
    <p:titleStyle>
      <a:lvl1pPr algn="l" defTabSz="914400" rtl="0" eaLnBrk="1" latinLnBrk="0" hangingPunct="1">
        <a:spcBef>
          <a:spcPct val="0"/>
        </a:spcBef>
        <a:buNone/>
        <a:defRPr lang="en-US" sz="4400" kern="1200" dirty="0" smtClean="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hyperlink" Target="http://peterpappas.blogs.com/copy_paste/2009/01/build-literacy-skills-with-wordle.html"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1.xml"/><Relationship Id="rId5" Type="http://schemas.openxmlformats.org/officeDocument/2006/relationships/image" Target="../media/image2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slideLayout" Target="../slideLayouts/slideLayout10.xml"/><Relationship Id="rId7" Type="http://schemas.openxmlformats.org/officeDocument/2006/relationships/hyperlink" Target="http://www.commoncraft.com/rss_plain_english" TargetMode="Externa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30.jpeg"/><Relationship Id="rId5" Type="http://schemas.openxmlformats.org/officeDocument/2006/relationships/hyperlink" Target="http://go.solution-tree.com/technology" TargetMode="External"/><Relationship Id="rId4"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guide2digitallearning.com/" TargetMode="Externa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8.emf"/><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hyperlink" Target="http://www.ncte.org/governance/21stcenturyframework"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34.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image" Target="../media/image35.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18.xml"/><Relationship Id="rId5" Type="http://schemas.openxmlformats.org/officeDocument/2006/relationships/slideLayout" Target="../slideLayouts/slideLayout10.xml"/><Relationship Id="rId4" Type="http://schemas.openxmlformats.org/officeDocument/2006/relationships/video" Target="file:///C:\Users\lesa.scott\Desktop\Effective%20Technology%20Use%20Presentation\WashingHands.avi" TargetMode="External"/></Relationships>
</file>

<file path=ppt/slides/_rels/slide25.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image" Target="../media/image36.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notesSlide" Target="../notesSlides/notesSlide19.xml"/><Relationship Id="rId5" Type="http://schemas.openxmlformats.org/officeDocument/2006/relationships/slideLayout" Target="../slideLayouts/slideLayout10.xml"/><Relationship Id="rId4" Type="http://schemas.openxmlformats.org/officeDocument/2006/relationships/video" Target="file:///C:\Users\lesa.scott\Desktop\Effective%20Technology%20Use%20Presentation\dalypoint_1.wmv" TargetMode="External"/></Relationships>
</file>

<file path=ppt/slides/_rels/slide26.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image" Target="../media/image37.jpe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hyperlink" Target="http://techmentor15.nbed.nb.ca/wol_podcasts/Write_Out_Loud/Podcast/Podcast.html" TargetMode="External"/><Relationship Id="rId5" Type="http://schemas.openxmlformats.org/officeDocument/2006/relationships/notesSlide" Target="../notesSlides/notesSlide20.xml"/><Relationship Id="rId4"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8" Type="http://schemas.openxmlformats.org/officeDocument/2006/relationships/hyperlink" Target="Remembrance_Day.wmv" TargetMode="External"/><Relationship Id="rId3" Type="http://schemas.openxmlformats.org/officeDocument/2006/relationships/tags" Target="../tags/tag21.xml"/><Relationship Id="rId7" Type="http://schemas.openxmlformats.org/officeDocument/2006/relationships/image" Target="../media/image38.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hyperlink" Target="https://terryfoxandarabesk.wikispaces.com/Welcome+Page" TargetMode="External"/><Relationship Id="rId5" Type="http://schemas.openxmlformats.org/officeDocument/2006/relationships/notesSlide" Target="../notesSlides/notesSlide21.xml"/><Relationship Id="rId4" Type="http://schemas.openxmlformats.org/officeDocument/2006/relationships/slideLayout" Target="../slideLayouts/slideLayout10.xml"/><Relationship Id="rId9"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image" Target="../media/image40.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hyperlink" Target="The%20First%20Messenger_0003.wmv" TargetMode="External"/><Relationship Id="rId5" Type="http://schemas.openxmlformats.org/officeDocument/2006/relationships/notesSlide" Target="../notesSlides/notesSlide22.xml"/><Relationship Id="rId4"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4.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tags" Target="../tags/tag7.xml"/><Relationship Id="rId7" Type="http://schemas.openxmlformats.org/officeDocument/2006/relationships/image" Target="../media/image14.wmf"/><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13.jpeg"/><Relationship Id="rId5" Type="http://schemas.openxmlformats.org/officeDocument/2006/relationships/notesSlide" Target="../notesSlides/notesSlide6.xml"/><Relationship Id="rId4"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2590800" y="1524000"/>
            <a:ext cx="6180224" cy="2232025"/>
          </a:xfrm>
        </p:spPr>
        <p:txBody>
          <a:bodyPr>
            <a:normAutofit/>
          </a:bodyPr>
          <a:lstStyle/>
          <a:p>
            <a:r>
              <a:rPr lang="en-US" dirty="0" smtClean="0"/>
              <a:t>Using Technology Effectively</a:t>
            </a:r>
            <a:br>
              <a:rPr lang="en-US" dirty="0" smtClean="0"/>
            </a:br>
            <a:r>
              <a:rPr lang="en-US" dirty="0" smtClean="0"/>
              <a:t>in the Classroom</a:t>
            </a:r>
            <a:endParaRPr lang="en-US" dirty="0"/>
          </a:p>
        </p:txBody>
      </p:sp>
      <p:sp>
        <p:nvSpPr>
          <p:cNvPr id="3" name="Subtitle 2"/>
          <p:cNvSpPr>
            <a:spLocks noGrp="1"/>
          </p:cNvSpPr>
          <p:nvPr>
            <p:ph type="subTitle" idx="1"/>
            <p:custDataLst>
              <p:tags r:id="rId3"/>
            </p:custDataLst>
          </p:nvPr>
        </p:nvSpPr>
        <p:spPr/>
        <p:txBody>
          <a:bodyPr>
            <a:normAutofit/>
          </a:bodyPr>
          <a:lstStyle/>
          <a:p>
            <a:r>
              <a:rPr lang="en-US" sz="2400" dirty="0" smtClean="0">
                <a:latin typeface="+mn-lt"/>
              </a:rPr>
              <a:t>Lesa Scott</a:t>
            </a:r>
          </a:p>
          <a:p>
            <a:r>
              <a:rPr lang="en-US" sz="2400" dirty="0" smtClean="0">
                <a:latin typeface="+mn-lt"/>
              </a:rPr>
              <a:t>May 2011</a:t>
            </a:r>
            <a:endParaRPr lang="en-US" sz="2400" dirty="0">
              <a:latin typeface="+mn-lt"/>
            </a:endParaRPr>
          </a:p>
        </p:txBody>
      </p:sp>
    </p:spTree>
    <p:custDataLst>
      <p:tags r:id="rId1"/>
    </p:custData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667000" y="152400"/>
            <a:ext cx="6248400" cy="6324600"/>
          </a:xfrm>
          <a:prstGeom prst="rect">
            <a:avLst/>
          </a:prstGeom>
          <a:noFill/>
        </p:spPr>
        <p:txBody>
          <a:bodyPr wrap="square" rtlCol="0">
            <a:noAutofit/>
          </a:bodyPr>
          <a:lstStyle/>
          <a:p>
            <a:pPr lvl="1"/>
            <a:r>
              <a:rPr lang="en-US" sz="6000" dirty="0" smtClean="0"/>
              <a:t>…interact with information in a way that is meaningful and could not have happened otherwise?</a:t>
            </a:r>
          </a:p>
        </p:txBody>
      </p:sp>
      <p:pic>
        <p:nvPicPr>
          <p:cNvPr id="9" name="Picture 8"/>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4953000" y="0"/>
            <a:ext cx="7765662" cy="16476125"/>
          </a:xfrm>
          <a:prstGeom prst="rect">
            <a:avLst/>
          </a:prstGeom>
        </p:spPr>
      </p:pic>
    </p:spTree>
  </p:cSld>
  <p:clrMapOvr>
    <a:masterClrMapping/>
  </p:clrMapOvr>
  <p:transition spd="slow">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057400" y="76200"/>
            <a:ext cx="7086600" cy="6019800"/>
          </a:xfrm>
          <a:prstGeom prst="rect">
            <a:avLst/>
          </a:prstGeom>
          <a:noFill/>
        </p:spPr>
        <p:txBody>
          <a:bodyPr wrap="square" rtlCol="0">
            <a:noAutofit/>
          </a:bodyPr>
          <a:lstStyle/>
          <a:p>
            <a:pPr lvl="1"/>
            <a:r>
              <a:rPr lang="en-US" sz="6000" dirty="0" smtClean="0"/>
              <a:t>…create and share knowledge with an audience outside their classroom walls?</a:t>
            </a:r>
          </a:p>
        </p:txBody>
      </p:sp>
      <p:pic>
        <p:nvPicPr>
          <p:cNvPr id="6" name="Picture 5"/>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4963332" y="-6858000"/>
            <a:ext cx="7765662" cy="16476125"/>
          </a:xfrm>
          <a:prstGeom prst="rect">
            <a:avLst/>
          </a:prstGeom>
        </p:spPr>
      </p:pic>
      <p:pic>
        <p:nvPicPr>
          <p:cNvPr id="13" name="Picture 12"/>
          <p:cNvPicPr>
            <a:picLocks noChangeAspect="1"/>
          </p:cNvPicPr>
          <p:nvPr/>
        </p:nvPicPr>
        <p:blipFill rotWithShape="1">
          <a:blip r:embed="rId4" cstate="email">
            <a:extLst>
              <a:ext uri="{28A0092B-C50C-407E-A947-70E740481C1C}">
                <a14:useLocalDpi xmlns:a14="http://schemas.microsoft.com/office/drawing/2010/main" xmlns=""/>
              </a:ext>
            </a:extLst>
          </a:blip>
          <a:srcRect/>
          <a:stretch/>
        </p:blipFill>
        <p:spPr>
          <a:xfrm rot="20753331" flipH="1">
            <a:off x="-316180" y="3775286"/>
            <a:ext cx="2895600" cy="3390489"/>
          </a:xfrm>
          <a:prstGeom prst="rect">
            <a:avLst/>
          </a:prstGeom>
        </p:spPr>
      </p:pic>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cstate="email">
            <a:extLst>
              <a:ext uri="{28A0092B-C50C-407E-A947-70E740481C1C}">
                <a14:useLocalDpi xmlns:a14="http://schemas.microsoft.com/office/drawing/2010/main" xmlns=""/>
              </a:ext>
            </a:extLst>
          </a:blip>
          <a:srcRect/>
          <a:stretch/>
        </p:blipFill>
        <p:spPr>
          <a:xfrm rot="20753331" flipH="1">
            <a:off x="108261" y="-3142205"/>
            <a:ext cx="2895600" cy="6861081"/>
          </a:xfrm>
          <a:prstGeom prst="rect">
            <a:avLst/>
          </a:prstGeom>
        </p:spPr>
      </p:pic>
      <p:sp>
        <p:nvSpPr>
          <p:cNvPr id="6" name="TextBox 5"/>
          <p:cNvSpPr txBox="1"/>
          <p:nvPr/>
        </p:nvSpPr>
        <p:spPr>
          <a:xfrm>
            <a:off x="2057400" y="76200"/>
            <a:ext cx="7086600" cy="6019800"/>
          </a:xfrm>
          <a:prstGeom prst="rect">
            <a:avLst/>
          </a:prstGeom>
          <a:noFill/>
        </p:spPr>
        <p:txBody>
          <a:bodyPr wrap="square" rtlCol="0">
            <a:noAutofit/>
          </a:bodyPr>
          <a:lstStyle/>
          <a:p>
            <a:pPr lvl="1" algn="ctr"/>
            <a:r>
              <a:rPr lang="en-US" sz="6000" dirty="0" smtClean="0"/>
              <a:t>Technology</a:t>
            </a:r>
          </a:p>
          <a:p>
            <a:pPr lvl="1" algn="ctr"/>
            <a:r>
              <a:rPr lang="en-US" sz="6000" dirty="0" smtClean="0"/>
              <a:t>+</a:t>
            </a:r>
          </a:p>
          <a:p>
            <a:pPr lvl="1" algn="ctr"/>
            <a:r>
              <a:rPr lang="en-US" sz="6000" dirty="0" smtClean="0"/>
              <a:t>Pedagogical Change</a:t>
            </a:r>
          </a:p>
          <a:p>
            <a:pPr lvl="1" algn="ctr"/>
            <a:r>
              <a:rPr lang="en-US" sz="6000" dirty="0" smtClean="0"/>
              <a:t>=</a:t>
            </a:r>
          </a:p>
          <a:p>
            <a:pPr lvl="1" algn="ctr"/>
            <a:r>
              <a:rPr lang="en-US" sz="6000" dirty="0" smtClean="0"/>
              <a:t>Improved Student Learning</a:t>
            </a:r>
          </a:p>
        </p:txBody>
      </p:sp>
      <p:pic>
        <p:nvPicPr>
          <p:cNvPr id="28674" name="Picture 2"/>
          <p:cNvPicPr>
            <a:picLocks noChangeAspect="1" noChangeArrowheads="1"/>
          </p:cNvPicPr>
          <p:nvPr/>
        </p:nvPicPr>
        <p:blipFill>
          <a:blip r:embed="rId4" cstate="print"/>
          <a:srcRect/>
          <a:stretch>
            <a:fillRect/>
          </a:stretch>
        </p:blipFill>
        <p:spPr bwMode="auto">
          <a:xfrm>
            <a:off x="457200" y="3048000"/>
            <a:ext cx="2246635" cy="33782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0" y="3048000"/>
            <a:ext cx="5486400" cy="1362075"/>
          </a:xfrm>
        </p:spPr>
        <p:txBody>
          <a:bodyPr>
            <a:normAutofit fontScale="90000"/>
          </a:bodyPr>
          <a:lstStyle/>
          <a:p>
            <a:pPr algn="r"/>
            <a:r>
              <a:rPr lang="en-US" sz="5400" dirty="0" smtClean="0"/>
              <a:t>Tools to Explore &amp;</a:t>
            </a:r>
            <a:br>
              <a:rPr lang="en-US" sz="5400" dirty="0" smtClean="0"/>
            </a:br>
            <a:r>
              <a:rPr lang="en-US" sz="5400" dirty="0" smtClean="0"/>
              <a:t>Ideas for Their Use</a:t>
            </a:r>
            <a:endParaRPr lang="en-US" sz="5400" dirty="0"/>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Wikispaces</a:t>
            </a:r>
            <a:endParaRPr lang="en-US" dirty="0"/>
          </a:p>
        </p:txBody>
      </p:sp>
      <p:sp>
        <p:nvSpPr>
          <p:cNvPr id="10" name="Text Placeholder 9"/>
          <p:cNvSpPr>
            <a:spLocks noGrp="1"/>
          </p:cNvSpPr>
          <p:nvPr>
            <p:ph type="body" sz="half" idx="2"/>
          </p:nvPr>
        </p:nvSpPr>
        <p:spPr>
          <a:xfrm>
            <a:off x="4800600" y="2057400"/>
            <a:ext cx="4343400" cy="2541587"/>
          </a:xfrm>
        </p:spPr>
        <p:txBody>
          <a:bodyPr/>
          <a:lstStyle/>
          <a:p>
            <a:r>
              <a:rPr lang="en-US" dirty="0" smtClean="0"/>
              <a:t>Websites that multiple people can build together</a:t>
            </a:r>
          </a:p>
          <a:p>
            <a:r>
              <a:rPr lang="en-US" dirty="0" smtClean="0"/>
              <a:t>Public /Protected/ Private</a:t>
            </a:r>
          </a:p>
          <a:p>
            <a:r>
              <a:rPr lang="en-US" dirty="0" smtClean="0"/>
              <a:t>Free for education</a:t>
            </a:r>
          </a:p>
        </p:txBody>
      </p:sp>
      <p:sp>
        <p:nvSpPr>
          <p:cNvPr id="3" name="Rectangle 2"/>
          <p:cNvSpPr/>
          <p:nvPr/>
        </p:nvSpPr>
        <p:spPr>
          <a:xfrm>
            <a:off x="914400" y="4572000"/>
            <a:ext cx="7391400" cy="461665"/>
          </a:xfrm>
          <a:prstGeom prst="rect">
            <a:avLst/>
          </a:prstGeom>
        </p:spPr>
        <p:txBody>
          <a:bodyPr wrap="square">
            <a:spAutoFit/>
          </a:bodyPr>
          <a:lstStyle/>
          <a:p>
            <a:r>
              <a:rPr lang="en-US" sz="2400" b="1" dirty="0" smtClean="0"/>
              <a:t>http://www.wikispaces.com/content/for/teachers</a:t>
            </a:r>
            <a:endParaRPr lang="en-US" sz="2400" b="1" dirty="0"/>
          </a:p>
        </p:txBody>
      </p:sp>
      <p:pic>
        <p:nvPicPr>
          <p:cNvPr id="11" name="Picture 2"/>
          <p:cNvPicPr>
            <a:picLocks noGrp="1" noChangeAspect="1" noChangeArrowheads="1"/>
          </p:cNvPicPr>
          <p:nvPr>
            <p:ph sz="half" idx="1"/>
          </p:nvPr>
        </p:nvPicPr>
        <p:blipFill>
          <a:blip r:embed="rId2" cstate="print"/>
          <a:srcRect/>
          <a:stretch>
            <a:fillRect/>
          </a:stretch>
        </p:blipFill>
        <p:spPr bwMode="auto">
          <a:xfrm>
            <a:off x="673100" y="1676400"/>
            <a:ext cx="3975100" cy="2195281"/>
          </a:xfrm>
          <a:prstGeom prst="rect">
            <a:avLst/>
          </a:prstGeom>
          <a:ln>
            <a:noFill/>
          </a:ln>
          <a:effectLst>
            <a:outerShdw blurRad="292100" dist="139700" dir="2700000" algn="tl" rotWithShape="0">
              <a:srgbClr val="333333">
                <a:alpha val="65000"/>
              </a:srgbClr>
            </a:outerShdw>
          </a:effectLst>
        </p:spPr>
      </p:pic>
      <p:sp>
        <p:nvSpPr>
          <p:cNvPr id="12" name="TextBox 11"/>
          <p:cNvSpPr txBox="1"/>
          <p:nvPr/>
        </p:nvSpPr>
        <p:spPr>
          <a:xfrm>
            <a:off x="3581400" y="685800"/>
            <a:ext cx="5562600" cy="523220"/>
          </a:xfrm>
          <a:prstGeom prst="rect">
            <a:avLst/>
          </a:prstGeom>
          <a:noFill/>
        </p:spPr>
        <p:txBody>
          <a:bodyPr wrap="square" rtlCol="0">
            <a:spAutoFit/>
          </a:bodyPr>
          <a:lstStyle/>
          <a:p>
            <a:r>
              <a:rPr lang="en-US" sz="2800" dirty="0" smtClean="0"/>
              <a:t>Classtechideas-nb.wikispaces.com</a:t>
            </a:r>
            <a:endParaRPr lang="en-US" sz="2800" dirty="0"/>
          </a:p>
        </p:txBody>
      </p:sp>
    </p:spTree>
  </p:cSld>
  <p:clrMapOvr>
    <a:masterClrMapping/>
  </p:clrMapOvr>
  <p:transition spd="slow">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stretch>
            <a:fillRect/>
          </a:stretch>
        </p:blipFill>
        <p:spPr>
          <a:xfrm>
            <a:off x="1295400" y="1295400"/>
            <a:ext cx="7024527" cy="4648200"/>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76200" y="6258580"/>
            <a:ext cx="6781800" cy="523220"/>
          </a:xfrm>
          <a:prstGeom prst="rect">
            <a:avLst/>
          </a:prstGeom>
        </p:spPr>
        <p:txBody>
          <a:bodyPr wrap="square">
            <a:spAutoFit/>
          </a:bodyPr>
          <a:lstStyle/>
          <a:p>
            <a:r>
              <a:rPr lang="en-US" sz="1400" dirty="0" smtClean="0"/>
              <a:t>Note:  50 Ways to Use </a:t>
            </a:r>
            <a:r>
              <a:rPr lang="en-US" sz="1400" dirty="0" err="1" smtClean="0"/>
              <a:t>Wordle</a:t>
            </a:r>
            <a:r>
              <a:rPr lang="en-US" sz="1400" dirty="0" smtClean="0"/>
              <a:t> in the Literacy Classroom</a:t>
            </a:r>
          </a:p>
          <a:p>
            <a:r>
              <a:rPr lang="en-US" sz="1400" dirty="0" smtClean="0">
                <a:hlinkClick r:id="rId4"/>
              </a:rPr>
              <a:t>http://peterpappas.blogs.com/copy_paste/2009/01/build-literacy-skills-with-wordle.html</a:t>
            </a:r>
            <a:endParaRPr lang="en-US" sz="1400" dirty="0"/>
          </a:p>
        </p:txBody>
      </p:sp>
      <p:sp>
        <p:nvSpPr>
          <p:cNvPr id="6" name="Title 5"/>
          <p:cNvSpPr>
            <a:spLocks noGrp="1"/>
          </p:cNvSpPr>
          <p:nvPr>
            <p:ph type="title"/>
          </p:nvPr>
        </p:nvSpPr>
        <p:spPr/>
        <p:txBody>
          <a:bodyPr/>
          <a:lstStyle/>
          <a:p>
            <a:r>
              <a:rPr lang="en-US" dirty="0"/>
              <a:t>w</a:t>
            </a:r>
            <a:r>
              <a:rPr lang="en-US" dirty="0" smtClean="0"/>
              <a:t>ordle.net</a:t>
            </a:r>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a:t>
            </a:r>
            <a:r>
              <a:rPr lang="en-US" dirty="0" smtClean="0"/>
              <a:t>du.glogster.com</a:t>
            </a:r>
            <a:endParaRPr lang="en-US" dirty="0"/>
          </a:p>
        </p:txBody>
      </p:sp>
      <p:sp>
        <p:nvSpPr>
          <p:cNvPr id="4" name="Content Placeholder 3"/>
          <p:cNvSpPr>
            <a:spLocks noGrp="1"/>
          </p:cNvSpPr>
          <p:nvPr>
            <p:ph sz="half" idx="1"/>
          </p:nvPr>
        </p:nvSpPr>
        <p:spPr/>
        <p:txBody>
          <a:bodyPr/>
          <a:lstStyle/>
          <a:p>
            <a:r>
              <a:rPr lang="en-US" dirty="0" smtClean="0"/>
              <a:t>Interactive digital posters</a:t>
            </a:r>
          </a:p>
          <a:p>
            <a:r>
              <a:rPr lang="en-US" dirty="0" smtClean="0"/>
              <a:t>Built online</a:t>
            </a:r>
          </a:p>
          <a:p>
            <a:r>
              <a:rPr lang="en-US" dirty="0" smtClean="0"/>
              <a:t>Support classes of students</a:t>
            </a:r>
            <a:endParaRPr lang="en-US" dirty="0"/>
          </a:p>
        </p:txBody>
      </p:sp>
      <p:pic>
        <p:nvPicPr>
          <p:cNvPr id="3" name="Picture 2"/>
          <p:cNvPicPr>
            <a:picLocks noChangeAspect="1" noChangeArrowheads="1"/>
          </p:cNvPicPr>
          <p:nvPr/>
        </p:nvPicPr>
        <p:blipFill>
          <a:blip r:embed="rId2" cstate="print"/>
          <a:srcRect t="15625" r="23582"/>
          <a:stretch>
            <a:fillRect/>
          </a:stretch>
        </p:blipFill>
        <p:spPr bwMode="auto">
          <a:xfrm>
            <a:off x="4800600" y="685800"/>
            <a:ext cx="4079523" cy="4495800"/>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a:off x="4953000" y="5486400"/>
            <a:ext cx="3886200" cy="400110"/>
          </a:xfrm>
          <a:prstGeom prst="rect">
            <a:avLst/>
          </a:prstGeom>
          <a:noFill/>
        </p:spPr>
        <p:txBody>
          <a:bodyPr wrap="square" rtlCol="0">
            <a:spAutoFit/>
          </a:bodyPr>
          <a:lstStyle/>
          <a:p>
            <a:r>
              <a:rPr lang="en-US" sz="2000" b="1" dirty="0" smtClean="0"/>
              <a:t>http://tech15.wikispaces.com</a:t>
            </a:r>
            <a:endParaRPr lang="en-US" sz="2000" b="1" dirty="0"/>
          </a:p>
        </p:txBody>
      </p:sp>
    </p:spTree>
  </p:cSld>
  <p:clrMapOvr>
    <a:masterClrMapping/>
  </p:clrMapOvr>
  <p:transition spd="slow">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
            </a:r>
            <a:r>
              <a:rPr lang="en-US" dirty="0" smtClean="0"/>
              <a:t>ortal.nbed.nb.ca</a:t>
            </a:r>
            <a:endParaRPr lang="en-US" dirty="0"/>
          </a:p>
        </p:txBody>
      </p:sp>
      <p:pic>
        <p:nvPicPr>
          <p:cNvPr id="3074" name="Picture 2"/>
          <p:cNvPicPr>
            <a:picLocks noChangeAspect="1" noChangeArrowheads="1"/>
          </p:cNvPicPr>
          <p:nvPr/>
        </p:nvPicPr>
        <p:blipFill>
          <a:blip r:embed="rId3" cstate="print"/>
          <a:srcRect/>
          <a:stretch>
            <a:fillRect/>
          </a:stretch>
        </p:blipFill>
        <p:spPr bwMode="auto">
          <a:xfrm>
            <a:off x="6096000" y="834265"/>
            <a:ext cx="2695575" cy="2670935"/>
          </a:xfrm>
          <a:prstGeom prst="rect">
            <a:avLst/>
          </a:prstGeom>
          <a:ln>
            <a:noFill/>
          </a:ln>
          <a:effectLst>
            <a:outerShdw blurRad="292100" dist="139700" dir="2700000" algn="tl" rotWithShape="0">
              <a:srgbClr val="333333">
                <a:alpha val="65000"/>
              </a:srgbClr>
            </a:outerShdw>
          </a:effectLst>
        </p:spPr>
      </p:pic>
      <p:pic>
        <p:nvPicPr>
          <p:cNvPr id="3075" name="Picture 3"/>
          <p:cNvPicPr>
            <a:picLocks noChangeAspect="1" noChangeArrowheads="1"/>
          </p:cNvPicPr>
          <p:nvPr/>
        </p:nvPicPr>
        <p:blipFill>
          <a:blip r:embed="rId4" cstate="print"/>
          <a:srcRect/>
          <a:stretch>
            <a:fillRect/>
          </a:stretch>
        </p:blipFill>
        <p:spPr bwMode="auto">
          <a:xfrm>
            <a:off x="990600" y="4038600"/>
            <a:ext cx="6156572" cy="2590800"/>
          </a:xfrm>
          <a:prstGeom prst="rect">
            <a:avLst/>
          </a:prstGeom>
          <a:ln>
            <a:noFill/>
          </a:ln>
          <a:effectLst>
            <a:outerShdw blurRad="292100" dist="139700" dir="2700000" algn="tl" rotWithShape="0">
              <a:srgbClr val="333333">
                <a:alpha val="65000"/>
              </a:srgbClr>
            </a:outerShdw>
          </a:effectLst>
        </p:spPr>
      </p:pic>
      <p:pic>
        <p:nvPicPr>
          <p:cNvPr id="3076" name="Picture 4"/>
          <p:cNvPicPr>
            <a:picLocks noChangeAspect="1" noChangeArrowheads="1"/>
          </p:cNvPicPr>
          <p:nvPr/>
        </p:nvPicPr>
        <p:blipFill>
          <a:blip r:embed="rId5" cstate="print"/>
          <a:srcRect/>
          <a:stretch>
            <a:fillRect/>
          </a:stretch>
        </p:blipFill>
        <p:spPr bwMode="auto">
          <a:xfrm>
            <a:off x="761999" y="1524000"/>
            <a:ext cx="5120269" cy="22098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p:cNvSpPr>
            <a:spLocks noGrp="1" noChangeArrowheads="1"/>
          </p:cNvSpPr>
          <p:nvPr>
            <p:ph type="title"/>
            <p:custDataLst>
              <p:tags r:id="rId2"/>
            </p:custDataLst>
          </p:nvPr>
        </p:nvSpPr>
        <p:spPr/>
        <p:txBody>
          <a:bodyPr/>
          <a:lstStyle/>
          <a:p>
            <a:pPr>
              <a:defRPr/>
            </a:pPr>
            <a:r>
              <a:rPr dirty="0" smtClean="0"/>
              <a:t>Create a PLN</a:t>
            </a:r>
            <a:endParaRPr lang="en-US" dirty="0" smtClean="0"/>
          </a:p>
        </p:txBody>
      </p:sp>
      <p:sp>
        <p:nvSpPr>
          <p:cNvPr id="6" name="Content Placeholder 5"/>
          <p:cNvSpPr>
            <a:spLocks noGrp="1"/>
          </p:cNvSpPr>
          <p:nvPr>
            <p:ph sz="half" idx="1"/>
          </p:nvPr>
        </p:nvSpPr>
        <p:spPr>
          <a:xfrm>
            <a:off x="673100" y="1870075"/>
            <a:ext cx="6184900" cy="4759325"/>
          </a:xfrm>
        </p:spPr>
        <p:txBody>
          <a:bodyPr>
            <a:normAutofit/>
          </a:bodyPr>
          <a:lstStyle/>
          <a:p>
            <a:r>
              <a:rPr lang="en-US" dirty="0" smtClean="0"/>
              <a:t>Personal learning network</a:t>
            </a:r>
          </a:p>
          <a:p>
            <a:pPr lvl="1"/>
            <a:r>
              <a:rPr lang="en-US" dirty="0" smtClean="0"/>
              <a:t>Twitter </a:t>
            </a:r>
          </a:p>
          <a:p>
            <a:pPr lvl="1"/>
            <a:r>
              <a:rPr lang="en-US" dirty="0" smtClean="0"/>
              <a:t>Blogs</a:t>
            </a:r>
          </a:p>
          <a:p>
            <a:pPr lvl="1"/>
            <a:r>
              <a:rPr lang="en-US" dirty="0" err="1" smtClean="0"/>
              <a:t>Facebook</a:t>
            </a:r>
            <a:endParaRPr lang="en-US" dirty="0" smtClean="0"/>
          </a:p>
          <a:p>
            <a:pPr lvl="1"/>
            <a:r>
              <a:rPr lang="en-US" dirty="0" smtClean="0"/>
              <a:t>Mentors</a:t>
            </a:r>
          </a:p>
          <a:p>
            <a:pPr lvl="1"/>
            <a:r>
              <a:rPr lang="en-US" dirty="0" smtClean="0"/>
              <a:t>Colleagues</a:t>
            </a:r>
          </a:p>
          <a:p>
            <a:pPr lvl="1"/>
            <a:r>
              <a:rPr lang="en-US" dirty="0" smtClean="0"/>
              <a:t>YouTube</a:t>
            </a:r>
          </a:p>
          <a:p>
            <a:pPr lvl="1"/>
            <a:r>
              <a:rPr lang="en-US" dirty="0" smtClean="0"/>
              <a:t>Online Newsletters </a:t>
            </a:r>
          </a:p>
          <a:p>
            <a:r>
              <a:rPr lang="en-US" dirty="0" smtClean="0"/>
              <a:t>William </a:t>
            </a:r>
            <a:r>
              <a:rPr lang="en-US" dirty="0" err="1" smtClean="0"/>
              <a:t>Ferriter</a:t>
            </a:r>
            <a:endParaRPr lang="en-US" dirty="0" smtClean="0"/>
          </a:p>
          <a:p>
            <a:pPr lvl="1"/>
            <a:r>
              <a:rPr lang="en-US" dirty="0" smtClean="0">
                <a:hlinkClick r:id="rId5"/>
              </a:rPr>
              <a:t>g</a:t>
            </a:r>
            <a:r>
              <a:rPr lang="en-US" dirty="0" smtClean="0">
                <a:hlinkClick r:id="rId5"/>
              </a:rPr>
              <a:t>o.solution-tree.com/technology</a:t>
            </a:r>
            <a:endParaRPr lang="en-US" dirty="0"/>
          </a:p>
        </p:txBody>
      </p:sp>
      <p:pic>
        <p:nvPicPr>
          <p:cNvPr id="2052" name="Picture 4" descr="\\SD15\sd15_staff\lesa.scott\My Documents\My Pictures\Microsoft Clip Organizer\00439359.jpg"/>
          <p:cNvPicPr>
            <a:picLocks noChangeAspect="1" noChangeArrowheads="1"/>
          </p:cNvPicPr>
          <p:nvPr/>
        </p:nvPicPr>
        <p:blipFill>
          <a:blip r:embed="rId6" cstate="print"/>
          <a:srcRect/>
          <a:stretch>
            <a:fillRect/>
          </a:stretch>
        </p:blipFill>
        <p:spPr bwMode="auto">
          <a:xfrm>
            <a:off x="4495800" y="2667000"/>
            <a:ext cx="3429000" cy="3429000"/>
          </a:xfrm>
          <a:prstGeom prst="rect">
            <a:avLst/>
          </a:prstGeom>
          <a:noFill/>
        </p:spPr>
      </p:pic>
      <p:sp>
        <p:nvSpPr>
          <p:cNvPr id="2054" name="AutoShape 6" descr="data:image/jpg;base64,/9j/4AAQSkZJRgABAQAAAQABAAD/2wCEAAkGBg4QDw4QDw8QEA8NEA8QDg0PEA8PDA4NFBAVFBQQEhQXHCceFxkjGRIUHzAgIycpLCwsFh4xNTAqNSYrLCkBCQoKDgwOGg8PGi4kHyUtLC8wLDUpLzUsMCkvLC4sKSwsLCksLCwpNCwsLCwsLCopKSwsKSwvLCksLCwpKSk1LP/AABEIALcBEwMBIgACEQEDEQH/xAAbAAEAAQUBAAAAAAAAAAAAAAAABwECAwUGBP/EAEcQAAIBAQIHCgwEBQMFAAAAAAABAgMEEQUGEiExUdETIjJBU2FxgZGhBxQWM0JScnOTsbLBFSM08ENigsLhF5KiVGPS4vH/xAAaAQEAAgMBAAAAAAAAAAAAAAAABQYBAgQD/8QAMhEAAgEDAQQHCAIDAAAAAAAAAAECAwQRBRIhMVETM0FxgcHRFTJSYZGh4fAisRQjQv/aAAwDAQACEQMRAD8AnEAAAAAAAAAAAAAtlNIAuB5qttjHS1mPBUxmsydzr0k9Tq00/mYykZUW+BuAaTyps3L0fi09o8qbNy9H4tPaNpczbYlyN2DSeVNm5ej8WntHlTZuXo/Fp7RtLmNiXI3YNJ5U2bl6Pxae0eVNm5ej8WntG0uY2Jcjdg0nlTZuXo/Fp7R5U2bl6Pxae0bS5jYlyN2DSeVNm5ej8WntHlTZuXo/Fp7RtLmNiXI3YNJ5U2bl6Pxae09NDDdKfBnGS1xkpLuGUYcZLijZAwU7XF8ZmUrzJqVAAAAAAAAAAAAAAAAAAAAAAAAALKtS5AFleuoptvQcDh7wgSc3RsUd0lodZ54L2Vx9LzdJ5sdsYZ1qrsdB3Jefmu3I6Fmv7DQuUKEdzp55elN6b/3xcRGXV44PYhxJ6w05SSqVVx4LzZW1UatXfWu0yk36GVm6lo7EYVQsq0QlLnbe0xNtu9u963pKpERKcnvbLBGmorCMu5Wbke97Su4Wbku97SxIvSNHJ8zbZRXxazcl3vaVVks/Jd72lUi5I0c3zGyi3xOz8l3vaV8Rs/Jd72l6Rcka9JLmY2UY/ELPyXfLaV/D7PyXfLaZUi5I16WXMxgw/h1n5PvltH4bZ+T75bTPcXJGOlnzNTz/AIXZ+T75bTG8DQTvpznTlxNN/wD3vPcVuMqtNdphllkxkttka3V7tS9b01/Vt7Tu8B4yU68VKEr1oa0Si9TXEziLuJ509Kei41rc7HUVajfubaU4cV2rYyYtL9t7MyKu9PhVW1TWJfZk006iaLznMX8MxqwjJO9SSaOhhK8nCtNNPDLgADAAAAAAAAAAAAAAAAAAANJjPhTcLPVqccItxWueiK7WjdM4Twl134sor06sIvslL5xRpUlsxbPe3gqlWMX2tHG2K+FKVWWepWbeU9Lven5s86PXbldkQWiEVs+x5kiruWd5eILCCRvvIq36dwv6KlJ/3GkSJupaF0L5HZaW8a+1tdhHajeTttnYS354+BE9TFi2x02ar/SlP6WzxVLNODunCUHqnFxfeTQWTpKSukk0+JpNd50y0yL92RHx1qf/AFBfv1IZSLkiULZipY6t99GMW/Sp/lvsWbuOewhiDNXuhUU16lTey6pLM+xHDV0+tDet530tVoVNz3d/qckkXJGe12CrRlk1YSg+LKWZ9D0PqMSRGyTTwyRUlJZQSKoJFyRoYbCRckEiqRgwEioKORk1EmWOKknCSzSVxSUizKNovDybYMuKFtlRqzoyfBlevv8AZ9ZKVhrZUURBfkW2nJenHP2NfZEo4Dq3xXQWyznt0kyqanTUK7a7Vn9+huQAdZHAAAAAAAAAAAAAAAAAAFGR94SPNU/fw+mZILI+8JPmqfv4fTM8a/Vs67Lr4d5y1vX5j6EYUj0W1b99CMSRVsl1jwCRNdJ5l0L5ELpG5p42W5aLRLNrjTfzidlpdRobW0nvwRuo2c7nZ2Gt2ePgSjeVI5oY822PCdOftQu+lo2tk8IKzKrQa1ypyv7pXfMk46jQlxePAhJ6XcR4LPc/XB2INZg/GKy17lCqsp+hPeT6k9PUbM7YTjNZi8kfOEoPElgxWmywqRcakIzi9MZJNHJ4XxH0zsz59xk/pl9n2nYho8q1tTrLE149p60LmpQeYPw7CI6lGUZOMouMou5xauafOgkSThjAVK0x3yumlvaq4S5nrXMcHhLBVWzzyKi9ma4E1rT+xW7qynQeeK5+pZbW+hcLHCXL0PGkVBRyOI7RJmOUhKRY2DdINmOTDZZJm6RukW2r9TZ/Z2kmYvPexIytX6mz+ztJNxd4Megs+n9T4lV1brl3ebN+ADvIkAAAAAAAAAAAAAAAAAAoyPvCT5qn7+H0zJBZH3hI81T9/D6ZnjX6tnXZdfDvOati376EY0jNalv30IxpFTbLrHgEi5BIllYJs0oq+hReZaacNh021q7jOHjBxXl6rXZys5yRRcXJEl18U7FP+DGPPByhd1J3GptmIMc7o1WnxRqJSj/uWfuZ6VNNrR4Yf78znp6tQlueV4ehxiRuMF4z2mhcsrdKa/h1G3cv5ZaV8jz4QwFaKHnKbyeUjvqfatHXceJI4VKpQluymdklSrx34kiScEYxULQrovJqXZ6Ursrq9ZdBtSJINppptNZ01maetHX4AxtvyaVpefMo1nmT1Ke3tJu01JT/AIVdz59n4IG701w/nS3rl2/k6w81vwfTrwcKivT0P0ov1k+JnoTKkvKKksMh4ycXlEZYZwVUs1TIlni73CfFJbeY1spEp4UwZC0UpU58eeMlwoS4pIjHCNinQqSp1FdKL6pLikuZlXvbPoJZj7r/AHBarC7VxHZl7y+/zPO2Y2w2WNnGkSqQbMcpCUjHJnokbGW0/qLP7G0k3F3gx6CMrR+os/sbSTcXeDHoLFp/U+JU9W65d3mzfgA7yJAAAAAAAAAAAAAAAAAAKMj7wkeap+/h9MyQWR94SfNU/fw+mZ41+rZ12XXw7znbTwn1FiRltC33YWJFRbLouASJipaF0L5EPpHdUcfKGZSpVVzrIf3JPTa9Ok5bbxnHmQ+q0KlVQ2FnGfI6kGnsmNdjqXLdMhviqJw79HebaE00mmmnoazp9ZOwqwnvi0yuTpTpvE00VcU9Oh6VxM5vDOJ9OpfKhdTnpyP4Un/b1ZuY6UGtWjCtHZmjajXnRltQeCKbRZp05OFSLjKOmL09POjGSThjAtO0wulmmuBUS30Xq51zEeW+xzo1JU6iulHskuKS1orV3Zyt3njHmWa0vI3Cxwly9DocWMZMlxoVpb13KlN+i+KDerVqOzIgkzucT8PbrHcaj/Npret6Z09q2Ehp143/AKp+HocGpWWyumh4+vqdMc/jdgPxillwX51FNxu0zhpcPuufpOgBL1acakXCXaQ9KrKlNTjxRCzZjlI3+OmCNwtGXFXU69843aIzv38e9Pr5jnGyrTpOnJxfYXijVjVgpx4MNlkmGyyTMpHqeu0fqLP7G0k3F3gx6CMbR+os3sbSTsXeDHoJ2w6nxKnq3XLu82b8AHeRIAAAAAAAAAAAAAAAAABRkfeEnzVP38PpmSCyPvCR5qn7+H0zPGv1bOuy6+HeaGut92FiRkrLfFqRT3xLmuASKhIuSNDDYSPbg/Cteg76U2lxweem+mJ5EiqRmMpReYvDNJxU1iSyjv8AAmNFOvdCd1Oq9Eb95N/yv7fM3hEyO0xXxj3W6jWf5q4E3/ES4n/Mu8sFlqG2+jqcex8yvXun9GukpcO1cjpTUYxYEVppO65VYXunLn9V8zNuGiVqU41IuMuDImnUlTkpx4oh6pFxbUlc4tpp6U1pRWyW2dKpCpB3SpyTWp60+Z6Dpce8EZE42iC3tTe1LuKpdml1pdq5zkWyp1aMqFRx5fqLrb1Y3FJS58V/aJgwdboVqVOrDg1Ip3cafHF86d66j0nD+D3CmepZpP8A7tPuU0u59p3BaLer0tNSKhd0OgquH07jS424K8YslSKV86f5lPXlRWjrV66yJXInNkOYzWDcLXXppXRysqHsT3y7L7uo4NQpb1NdxM6NW96k+9eZrGyyTDZZJkakWE2Ff9RZvY2knYu8GPQRjX/UWb2PsyTsXeDHoJmw6rxKlq3XLu82b8AHeRIAAAAAAAAAAAAAAAAABRkfeEnzVP38PpmSCyPvCT5qn7+H0zPGv1bOuy6+HeaOqs5aX1NJRIpsuJcewJG/xdxZdo/MqNxpJ3K7hVGtKWpc5obiVbBZ1TpU4R0QhGPYtJIadbRrTblwRGajcyowShxZ5qWL1kirlQpvnkspvrZr8KYn0Zxborcp8V1+5y5muLpR0ILBO2pSjsuK+hXoXNWMtpSf1IntFOUJShJNSg2pJ6U0Yo1XFqUW1KLTi1pTWhnQ49UFG0QktNSnvudxd1/Zd2HMNlVrUuiqOHIt1vPpqSnzRKWAcKq00I1Mykt7UiuKa09TzPrNiR/iLhHItEqTe9rxd3vI513ZXcSAWezrdNSUnx4Mq19Q6Cs4rhxXceLC+D1XoVaT9OLyXqms8X2pEQVL02mrmm01qa0omwibG+yblba6WibVRf1q9/8ALKOTUqeVGfgSWjVf5SpePqeXAuENwtNGrxQmsr2HvZdzZMSIMbJkxftW62Sz1HplShf7SVz70zGmy96Piba1S92p4enmbAjvwn2S6pZ6yXDhKnLpi8pfU+wkQ5PwlWfKsSlx0q1OXU04P6juuo7VJkbp09i5j8931IubLJMNlkmQaRdTbV/1Fm9j7Mk7F3gx6CMa3n7N7H2ZJ2LvBj0EtYdV4lR1brl3ebN+ADvIkAAAAAAAAAAAAAAAAAAoyPvCT5qn7+H0zJBZwXhIot2e9ehUhL5x/uPKss02dVm8V4d5oZrOEilOeVGMl6UUy5IpklvLiLiSsBYQVehTknvlFRmuNTSue3rI2PVg/CtWzzyqUrr+FF54TXOjtsrr/Hnl8HxOC9tf8iGFxXAlAo2chTx/V2/oO/8Almsl9qNbhbHStVi4U1uUJZm076jWrK4uom5ajQUcp5+WCFhplxKWGsfPKMON+Eo1rS1F3xox3NNaHK9uTXXm6jQthssbK9Um6k3N9paqNJUoKC7D1YLtW52ihP1KsG+jKSfc2S+iE8u5p6mmd1/qTQ5Cr2w2krp9aFJSU3gidUtalaUXTWeP4OyI58JNK60UZevRu64zf/kjaPwmUOQq9sNpzONuMlO2Oi4U5w3JVE8pxd+U4tXXdD7Tpuq9OpSai95zafaV6VdSlHC3/wBGgbJU8H9bKsFNepOrH/m3/cRQ2dZitjvSsdn3GdKc3uk55UXFK53Zs/QclnNU6mZciU1KhOtR2YLLyvMk40OPFPKwfauaMZf7akZfY03+qdn/AOnrdtPaeDDfhEoWizV6KoVYutTlFSbhcm9DdzJSdenKLWewgqFhcwqxk4cGuXM4NsskyrZdQpuc4xXpNLq4+4h+BcTa1v1Fm9j7Mk7F3gx6CMZvKtkUtEEl3f8AsShi/C6KJSwX+op+rPNZdy/tm9AB3EUAAAAAAAAAAAAAAAAAADnsZ8HqrRqQfpxa6HxPtOhPNbKOUmYazuMptPKIewTVaUqM806Tau5r866n8zYGbG7AM4VPGKKeVHhJektfPm7jwWG3xqrVNaY/da0Vi8tnTlkuFtcRrw2l4/JnocjHKQmY2yPwdiRVsxthssbN0jdINmOUhKRjbPRI2DZY2Gyxs9UgGyxsNljZ6JGQ2WNhstbN0jIbLWw2W6cyz83GbmQ2bPBlFU4yrz0JPIXG+fr0FtlwWksuu8mC9F6X06ujSUrVZWiahBNU46F93sMJOq9iJz160YRbb3Htxbs0qlV1Hpk7+8lfBNG6KOWxYwNkqObUdtQp3In6cFCKiik3FZ1qjm+0ygA9DwAAAAAAAAAAAAAAAAAABRoqADWYRwepp5iPsO4oPKc6V8J335tDevmZKbR5bRYoy4jScIzWJI9aVadKW1B4ZDjtVppZqtPLS9Jae1bAsMUXphNdm0ku14uxlxGrq4pRfEcE9Opye4lYavNL+Ufvj1OI/FKHq1OxbSjwnZ/Vqdn+Ts/JCOruHkjHV3GnsyHM39sv4Pv+Di/xCz+rU7P8lPH7N6tT99Z2vkjHV3DyRjq7jPs2PxGfbL+D7/g4l22zerU/fWU8bsvq1P31nb+SMdXcPJGOruHs6PxD2y/g+/4OH8asvq1f31lPGLL6tT99Z3PkjHV3DyRjq7jPs5fEx7Zfwff8HC7tZPVq/vrG62T1av76zuvJGOruHkjHV3D2eviY9sv4Pv8Ag4TdrJ6lR9L/AMmSGEkvMULn6z09207dYox1dxno4pxXomVp8e2TNZaxJrdH7nBU8HWivJOo3dq4l0LiOvwDizk3No6Sx4AjG7MbejZVHiO2nRhTWIojK91Urv8Am/DsMVhsaglmPaiiKnqcwAAAAAAAAAAAAAAAAAAAAAAAAAABS4pkLUAANzWobmtQAA3Nahua1AADc1qG5rUAANzWobmtQAA3Nahua1AADc1qCggAC64AAAAAAAAAAAAAAAAAH//Z"/>
          <p:cNvSpPr>
            <a:spLocks noChangeAspect="1" noChangeArrowheads="1"/>
          </p:cNvSpPr>
          <p:nvPr/>
        </p:nvSpPr>
        <p:spPr bwMode="auto">
          <a:xfrm>
            <a:off x="76200" y="-830263"/>
            <a:ext cx="2619375" cy="174307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6" name="AutoShape 8" descr="data:image/jpg;base64,/9j/4AAQSkZJRgABAQAAAQABAAD/2wCEAAkGBg4QDw4QDw8QEA8NEA8QDg0PEA8PDA4NFBAVFBQQEhQXHCceFxkjGRIUHzAgIycpLCwsFh4xNTAqNSYrLCkBCQoKDgwOGg8PGi4kHyUtLC8wLDUpLzUsMCkvLC4sKSwsLCksLCwpNCwsLCwsLCopKSwsKSwvLCksLCwpKSk1LP/AABEIALcBEwMBIgACEQEDEQH/xAAbAAEAAQUBAAAAAAAAAAAAAAAABwECAwUGBP/EAEcQAAIBAQIHCgwEBQMFAAAAAAABAgMEEQUGEiExUdETIjJBU2FxgZGhBxQWM0JScnOTsbLBFSM08ENigsLhF5KiVGPS4vH/xAAaAQEAAgMBAAAAAAAAAAAAAAAABQYBAgQD/8QAMhEAAgEDAQQHCAIDAAAAAAAAAAECAwQRBRIhMVETM0FxgcHRFTJSYZGh4fAisRQjQv/aAAwDAQACEQMRAD8AnEAAAAAAAAAAAAAtlNIAuB5qttjHS1mPBUxmsydzr0k9Tq00/mYykZUW+BuAaTyps3L0fi09o8qbNy9H4tPaNpczbYlyN2DSeVNm5ej8WntHlTZuXo/Fp7RtLmNiXI3YNJ5U2bl6Pxae0eVNm5ej8WntG0uY2Jcjdg0nlTZuXo/Fp7R5U2bl6Pxae0bS5jYlyN2DSeVNm5ej8WntHlTZuXo/Fp7RtLmNiXI3YNJ5U2bl6Pxae09NDDdKfBnGS1xkpLuGUYcZLijZAwU7XF8ZmUrzJqVAAAAAAAAAAAAAAAAAAAAAAAAALKtS5AFleuoptvQcDh7wgSc3RsUd0lodZ54L2Vx9LzdJ5sdsYZ1qrsdB3Jefmu3I6Fmv7DQuUKEdzp55elN6b/3xcRGXV44PYhxJ6w05SSqVVx4LzZW1UatXfWu0yk36GVm6lo7EYVQsq0QlLnbe0xNtu9u963pKpERKcnvbLBGmorCMu5Wbke97Su4Wbku97SxIvSNHJ8zbZRXxazcl3vaVVks/Jd72lUi5I0c3zGyi3xOz8l3vaV8Rs/Jd72l6Rcka9JLmY2UY/ELPyXfLaV/D7PyXfLaZUi5I16WXMxgw/h1n5PvltH4bZ+T75bTPcXJGOlnzNTz/AIXZ+T75bTG8DQTvpznTlxNN/wD3vPcVuMqtNdphllkxkttka3V7tS9b01/Vt7Tu8B4yU68VKEr1oa0Si9TXEziLuJ509Kei41rc7HUVajfubaU4cV2rYyYtL9t7MyKu9PhVW1TWJfZk006iaLznMX8MxqwjJO9SSaOhhK8nCtNNPDLgADAAAAAAAAAAAAAAAAAAANJjPhTcLPVqccItxWueiK7WjdM4Twl134sor06sIvslL5xRpUlsxbPe3gqlWMX2tHG2K+FKVWWepWbeU9Lven5s86PXbldkQWiEVs+x5kiruWd5eILCCRvvIq36dwv6KlJ/3GkSJupaF0L5HZaW8a+1tdhHajeTttnYS354+BE9TFi2x02ar/SlP6WzxVLNODunCUHqnFxfeTQWTpKSukk0+JpNd50y0yL92RHx1qf/AFBfv1IZSLkiULZipY6t99GMW/Sp/lvsWbuOewhiDNXuhUU16lTey6pLM+xHDV0+tDet530tVoVNz3d/qckkXJGe12CrRlk1YSg+LKWZ9D0PqMSRGyTTwyRUlJZQSKoJFyRoYbCRckEiqRgwEioKORk1EmWOKknCSzSVxSUizKNovDybYMuKFtlRqzoyfBlevv8AZ9ZKVhrZUURBfkW2nJenHP2NfZEo4Dq3xXQWyznt0kyqanTUK7a7Vn9+huQAdZHAAAAAAAAAAAAAAAAAAFGR94SPNU/fw+mZILI+8JPmqfv4fTM8a/Vs67Lr4d5y1vX5j6EYUj0W1b99CMSRVsl1jwCRNdJ5l0L5ELpG5p42W5aLRLNrjTfzidlpdRobW0nvwRuo2c7nZ2Gt2ePgSjeVI5oY822PCdOftQu+lo2tk8IKzKrQa1ypyv7pXfMk46jQlxePAhJ6XcR4LPc/XB2INZg/GKy17lCqsp+hPeT6k9PUbM7YTjNZi8kfOEoPElgxWmywqRcakIzi9MZJNHJ4XxH0zsz59xk/pl9n2nYho8q1tTrLE149p60LmpQeYPw7CI6lGUZOMouMou5xauafOgkSThjAVK0x3yumlvaq4S5nrXMcHhLBVWzzyKi9ma4E1rT+xW7qynQeeK5+pZbW+hcLHCXL0PGkVBRyOI7RJmOUhKRY2DdINmOTDZZJm6RukW2r9TZ/Z2kmYvPexIytX6mz+ztJNxd4Megs+n9T4lV1brl3ebN+ADvIkAAAAAAAAAAAAAAAAAAoyPvCT5qn7+H0zJBZH3hI81T9/D6ZnjX6tnXZdfDvOati376EY0jNalv30IxpFTbLrHgEi5BIllYJs0oq+hReZaacNh021q7jOHjBxXl6rXZys5yRRcXJEl18U7FP+DGPPByhd1J3GptmIMc7o1WnxRqJSj/uWfuZ6VNNrR4Yf78znp6tQlueV4ehxiRuMF4z2mhcsrdKa/h1G3cv5ZaV8jz4QwFaKHnKbyeUjvqfatHXceJI4VKpQluymdklSrx34kiScEYxULQrovJqXZ6Ursrq9ZdBtSJINppptNZ01maetHX4AxtvyaVpefMo1nmT1Ke3tJu01JT/AIVdz59n4IG701w/nS3rl2/k6w81vwfTrwcKivT0P0ov1k+JnoTKkvKKksMh4ycXlEZYZwVUs1TIlni73CfFJbeY1spEp4UwZC0UpU58eeMlwoS4pIjHCNinQqSp1FdKL6pLikuZlXvbPoJZj7r/AHBarC7VxHZl7y+/zPO2Y2w2WNnGkSqQbMcpCUjHJnokbGW0/qLP7G0k3F3gx6CMrR+os/sbSTcXeDHoLFp/U+JU9W65d3mzfgA7yJAAAAAAAAAAAAAAAAAAKMj7wkeap+/h9MyQWR94SfNU/fw+mZ41+rZ12XXw7znbTwn1FiRltC33YWJFRbLouASJipaF0L5EPpHdUcfKGZSpVVzrIf3JPTa9Ok5bbxnHmQ+q0KlVQ2FnGfI6kGnsmNdjqXLdMhviqJw79HebaE00mmmnoazp9ZOwqwnvi0yuTpTpvE00VcU9Oh6VxM5vDOJ9OpfKhdTnpyP4Un/b1ZuY6UGtWjCtHZmjajXnRltQeCKbRZp05OFSLjKOmL09POjGSThjAtO0wulmmuBUS30Xq51zEeW+xzo1JU6iulHskuKS1orV3Zyt3njHmWa0vI3Cxwly9DocWMZMlxoVpb13KlN+i+KDerVqOzIgkzucT8PbrHcaj/Npret6Z09q2Ehp143/AKp+HocGpWWyumh4+vqdMc/jdgPxillwX51FNxu0zhpcPuufpOgBL1acakXCXaQ9KrKlNTjxRCzZjlI3+OmCNwtGXFXU69843aIzv38e9Pr5jnGyrTpOnJxfYXijVjVgpx4MNlkmGyyTMpHqeu0fqLP7G0k3F3gx6CMbR+os3sbSTsXeDHoJ2w6nxKnq3XLu82b8AHeRIAAAAAAAAAAAAAAAAABRkfeEnzVP38PpmSCyPvCR5qn7+H0zPGv1bOuy6+HeaGut92FiRkrLfFqRT3xLmuASKhIuSNDDYSPbg/Cteg76U2lxweem+mJ5EiqRmMpReYvDNJxU1iSyjv8AAmNFOvdCd1Oq9Eb95N/yv7fM3hEyO0xXxj3W6jWf5q4E3/ES4n/Mu8sFlqG2+jqcex8yvXun9GukpcO1cjpTUYxYEVppO65VYXunLn9V8zNuGiVqU41IuMuDImnUlTkpx4oh6pFxbUlc4tpp6U1pRWyW2dKpCpB3SpyTWp60+Z6Dpce8EZE42iC3tTe1LuKpdml1pdq5zkWyp1aMqFRx5fqLrb1Y3FJS58V/aJgwdboVqVOrDg1Ip3cafHF86d66j0nD+D3CmepZpP8A7tPuU0u59p3BaLer0tNSKhd0OgquH07jS424K8YslSKV86f5lPXlRWjrV66yJXInNkOYzWDcLXXppXRysqHsT3y7L7uo4NQpb1NdxM6NW96k+9eZrGyyTDZZJkakWE2Ff9RZvY2knYu8GPQRjX/UWb2PsyTsXeDHoJmw6rxKlq3XLu82b8AHeRIAAAAAAAAAAAAAAAAABRkfeEnzVP38PpmSCyPvCT5qn7+H0zPGv1bOuy6+HeaOqs5aX1NJRIpsuJcewJG/xdxZdo/MqNxpJ3K7hVGtKWpc5obiVbBZ1TpU4R0QhGPYtJIadbRrTblwRGajcyowShxZ5qWL1kirlQpvnkspvrZr8KYn0Zxborcp8V1+5y5muLpR0ILBO2pSjsuK+hXoXNWMtpSf1IntFOUJShJNSg2pJ6U0Yo1XFqUW1KLTi1pTWhnQ49UFG0QktNSnvudxd1/Zd2HMNlVrUuiqOHIt1vPpqSnzRKWAcKq00I1Mykt7UiuKa09TzPrNiR/iLhHItEqTe9rxd3vI513ZXcSAWezrdNSUnx4Mq19Q6Cs4rhxXceLC+D1XoVaT9OLyXqms8X2pEQVL02mrmm01qa0omwibG+yblba6WibVRf1q9/8ALKOTUqeVGfgSWjVf5SpePqeXAuENwtNGrxQmsr2HvZdzZMSIMbJkxftW62Sz1HplShf7SVz70zGmy96Piba1S92p4enmbAjvwn2S6pZ6yXDhKnLpi8pfU+wkQ5PwlWfKsSlx0q1OXU04P6juuo7VJkbp09i5j8931IubLJMNlkmQaRdTbV/1Fm9j7Mk7F3gx6CMa3n7N7H2ZJ2LvBj0EtYdV4lR1brl3ebN+ADvIkAAAAAAAAAAAAAAAAAAoyPvCT5qn7+H0zJBZwXhIot2e9ehUhL5x/uPKss02dVm8V4d5oZrOEilOeVGMl6UUy5IpklvLiLiSsBYQVehTknvlFRmuNTSue3rI2PVg/CtWzzyqUrr+FF54TXOjtsrr/Hnl8HxOC9tf8iGFxXAlAo2chTx/V2/oO/8Almsl9qNbhbHStVi4U1uUJZm076jWrK4uom5ajQUcp5+WCFhplxKWGsfPKMON+Eo1rS1F3xox3NNaHK9uTXXm6jQthssbK9Um6k3N9paqNJUoKC7D1YLtW52ihP1KsG+jKSfc2S+iE8u5p6mmd1/qTQ5Cr2w2krp9aFJSU3gidUtalaUXTWeP4OyI58JNK60UZevRu64zf/kjaPwmUOQq9sNpzONuMlO2Oi4U5w3JVE8pxd+U4tXXdD7Tpuq9OpSai95zafaV6VdSlHC3/wBGgbJU8H9bKsFNepOrH/m3/cRQ2dZitjvSsdn3GdKc3uk55UXFK53Zs/QclnNU6mZciU1KhOtR2YLLyvMk40OPFPKwfauaMZf7akZfY03+qdn/AOnrdtPaeDDfhEoWizV6KoVYutTlFSbhcm9DdzJSdenKLWewgqFhcwqxk4cGuXM4NsskyrZdQpuc4xXpNLq4+4h+BcTa1v1Fm9j7Mk7F3gx6CMZvKtkUtEEl3f8AsShi/C6KJSwX+op+rPNZdy/tm9AB3EUAAAAAAAAAAAAAAAAAADnsZ8HqrRqQfpxa6HxPtOhPNbKOUmYazuMptPKIewTVaUqM806Tau5r866n8zYGbG7AM4VPGKKeVHhJektfPm7jwWG3xqrVNaY/da0Vi8tnTlkuFtcRrw2l4/JnocjHKQmY2yPwdiRVsxthssbN0jdINmOUhKRjbPRI2DZY2Gyxs9UgGyxsNljZ6JGQ2WNhstbN0jIbLWw2W6cyz83GbmQ2bPBlFU4yrz0JPIXG+fr0FtlwWksuu8mC9F6X06ujSUrVZWiahBNU46F93sMJOq9iJz160YRbb3Htxbs0qlV1Hpk7+8lfBNG6KOWxYwNkqObUdtQp3In6cFCKiik3FZ1qjm+0ygA9DwAAAAAAAAAAAAAAAAAABRoqADWYRwepp5iPsO4oPKc6V8J335tDevmZKbR5bRYoy4jScIzWJI9aVadKW1B4ZDjtVppZqtPLS9Jae1bAsMUXphNdm0ku14uxlxGrq4pRfEcE9Opye4lYavNL+Ufvj1OI/FKHq1OxbSjwnZ/Vqdn+Ts/JCOruHkjHV3GnsyHM39sv4Pv+Di/xCz+rU7P8lPH7N6tT99Z2vkjHV3DyRjq7jPs2PxGfbL+D7/g4l22zerU/fWU8bsvq1P31nb+SMdXcPJGOruHs6PxD2y/g+/4OH8asvq1f31lPGLL6tT99Z3PkjHV3DyRjq7jPs5fEx7Zfwff8HC7tZPVq/vrG62T1av76zuvJGOruHkjHV3D2eviY9sv4Pv8Ag4TdrJ6lR9L/AMmSGEkvMULn6z09207dYox1dxno4pxXomVp8e2TNZaxJrdH7nBU8HWivJOo3dq4l0LiOvwDizk3No6Sx4AjG7MbejZVHiO2nRhTWIojK91Urv8Am/DsMVhsaglmPaiiKnqcwAAAAAAAAAAAAAAAAAAAAAAAAAABS4pkLUAANzWobmtQAA3Nahua1AADc1qG5rUAANzWobmtQAA3Nahua1AADc1qCggAC64AAAAAAAAAAAAAAAAAH//Z"/>
          <p:cNvSpPr>
            <a:spLocks noChangeAspect="1" noChangeArrowheads="1"/>
          </p:cNvSpPr>
          <p:nvPr/>
        </p:nvSpPr>
        <p:spPr bwMode="auto">
          <a:xfrm>
            <a:off x="76200" y="-830263"/>
            <a:ext cx="2619375" cy="1743076"/>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058" name="Picture 10" descr="http://www.microsofttraining.net/asset/image/rss-large.png">
            <a:hlinkClick r:id="rId7"/>
          </p:cNvPr>
          <p:cNvPicPr>
            <a:picLocks noChangeAspect="1" noChangeArrowheads="1"/>
          </p:cNvPicPr>
          <p:nvPr/>
        </p:nvPicPr>
        <p:blipFill>
          <a:blip r:embed="rId8" cstate="print"/>
          <a:srcRect/>
          <a:stretch>
            <a:fillRect/>
          </a:stretch>
        </p:blipFill>
        <p:spPr bwMode="auto">
          <a:xfrm>
            <a:off x="4038600" y="228600"/>
            <a:ext cx="1219200" cy="1219201"/>
          </a:xfrm>
          <a:prstGeom prst="rect">
            <a:avLst/>
          </a:prstGeom>
          <a:noFill/>
        </p:spPr>
      </p:pic>
      <p:sp>
        <p:nvSpPr>
          <p:cNvPr id="15" name="TextBox 14"/>
          <p:cNvSpPr txBox="1"/>
          <p:nvPr/>
        </p:nvSpPr>
        <p:spPr>
          <a:xfrm>
            <a:off x="4114800" y="1447800"/>
            <a:ext cx="4800600" cy="369332"/>
          </a:xfrm>
          <a:prstGeom prst="rect">
            <a:avLst/>
          </a:prstGeom>
          <a:noFill/>
        </p:spPr>
        <p:txBody>
          <a:bodyPr wrap="square" rtlCol="0">
            <a:spAutoFit/>
          </a:bodyPr>
          <a:lstStyle/>
          <a:p>
            <a:r>
              <a:rPr lang="en-US" dirty="0" smtClean="0"/>
              <a:t>http://www.commoncraft.com/rss_plain_english</a:t>
            </a:r>
            <a:endParaRPr lang="en-US" dirty="0"/>
          </a:p>
        </p:txBody>
      </p:sp>
    </p:spTree>
    <p:custDataLst>
      <p:tags r:id="rId1"/>
    </p:custData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http://guide2digitallearning.com/</a:t>
            </a:r>
          </a:p>
        </p:txBody>
      </p:sp>
      <p:pic>
        <p:nvPicPr>
          <p:cNvPr id="70658" name="Picture 2">
            <a:hlinkClick r:id="rId2"/>
          </p:cNvPr>
          <p:cNvPicPr>
            <a:picLocks noChangeAspect="1" noChangeArrowheads="1"/>
          </p:cNvPicPr>
          <p:nvPr/>
        </p:nvPicPr>
        <p:blipFill>
          <a:blip r:embed="rId3" cstate="print"/>
          <a:srcRect/>
          <a:stretch>
            <a:fillRect/>
          </a:stretch>
        </p:blipFill>
        <p:spPr bwMode="auto">
          <a:xfrm>
            <a:off x="838200" y="1600200"/>
            <a:ext cx="8126280" cy="46482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4191000" y="0"/>
            <a:ext cx="7765662" cy="16476125"/>
          </a:xfrm>
          <a:prstGeom prst="rect">
            <a:avLst/>
          </a:prstGeom>
        </p:spPr>
      </p:pic>
      <p:sp>
        <p:nvSpPr>
          <p:cNvPr id="4" name="TextBox 3"/>
          <p:cNvSpPr txBox="1"/>
          <p:nvPr/>
        </p:nvSpPr>
        <p:spPr>
          <a:xfrm>
            <a:off x="457200" y="457200"/>
            <a:ext cx="4114800" cy="1200329"/>
          </a:xfrm>
          <a:prstGeom prst="rect">
            <a:avLst/>
          </a:prstGeom>
          <a:noFill/>
        </p:spPr>
        <p:txBody>
          <a:bodyPr wrap="square" rtlCol="0">
            <a:spAutoFit/>
          </a:bodyPr>
          <a:lstStyle/>
          <a:p>
            <a:r>
              <a:rPr lang="en-US" sz="7200" b="1" dirty="0" smtClean="0"/>
              <a:t>Goal:</a:t>
            </a:r>
            <a:endParaRPr lang="en-US" sz="7200" b="1" dirty="0"/>
          </a:p>
        </p:txBody>
      </p:sp>
      <p:pic>
        <p:nvPicPr>
          <p:cNvPr id="1027" name="Picture 3"/>
          <p:cNvPicPr>
            <a:picLocks noChangeAspect="1" noChangeArrowheads="1"/>
          </p:cNvPicPr>
          <p:nvPr/>
        </p:nvPicPr>
        <p:blipFill>
          <a:blip r:embed="rId4" cstate="print"/>
          <a:srcRect/>
          <a:stretch>
            <a:fillRect/>
          </a:stretch>
        </p:blipFill>
        <p:spPr bwMode="auto">
          <a:xfrm>
            <a:off x="3810000" y="2895600"/>
            <a:ext cx="4919246" cy="32766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5" cstate="print"/>
          <a:srcRect/>
          <a:stretch>
            <a:fillRect/>
          </a:stretch>
        </p:blipFill>
        <p:spPr bwMode="auto">
          <a:xfrm>
            <a:off x="838200" y="1981200"/>
            <a:ext cx="3695810" cy="3429000"/>
          </a:xfrm>
          <a:prstGeom prst="rect">
            <a:avLst/>
          </a:prstGeom>
          <a:noFill/>
          <a:ln w="9525">
            <a:noFill/>
            <a:miter lim="800000"/>
            <a:headEnd/>
            <a:tailEnd/>
          </a:ln>
          <a:effectLst/>
        </p:spPr>
      </p:pic>
    </p:spTree>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7200" y="3048000"/>
            <a:ext cx="4648200" cy="1362075"/>
          </a:xfrm>
        </p:spPr>
        <p:txBody>
          <a:bodyPr/>
          <a:lstStyle/>
          <a:p>
            <a:r>
              <a:rPr smtClean="0"/>
              <a:t>Final Thoughts</a:t>
            </a:r>
            <a:endParaRPr lang="en-US" dirty="0"/>
          </a:p>
        </p:txBody>
      </p:sp>
    </p:spTree>
  </p:cSld>
  <p:clrMapOvr>
    <a:masterClrMapping/>
  </p:clrMapOvr>
  <p:transition spd="slow">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Final Thoughts</a:t>
            </a:r>
            <a:endParaRPr lang="en-US" dirty="0"/>
          </a:p>
        </p:txBody>
      </p:sp>
      <p:sp>
        <p:nvSpPr>
          <p:cNvPr id="4" name="Content Placeholder 3"/>
          <p:cNvSpPr>
            <a:spLocks noGrp="1"/>
          </p:cNvSpPr>
          <p:nvPr>
            <p:ph sz="half" idx="2"/>
          </p:nvPr>
        </p:nvSpPr>
        <p:spPr/>
        <p:txBody>
          <a:bodyPr/>
          <a:lstStyle/>
          <a:p>
            <a:r>
              <a:rPr lang="en-US" dirty="0" smtClean="0"/>
              <a:t>Good pedagogical practices are key to using technology effectively.</a:t>
            </a:r>
          </a:p>
          <a:p>
            <a:r>
              <a:rPr lang="en-US" dirty="0" smtClean="0"/>
              <a:t>Know your outcomes and find the appropriate tools to accomplish them.</a:t>
            </a:r>
          </a:p>
          <a:p>
            <a:r>
              <a:rPr lang="en-US" dirty="0" smtClean="0"/>
              <a:t>Maintain balance!</a:t>
            </a:r>
          </a:p>
        </p:txBody>
      </p:sp>
      <p:pic>
        <p:nvPicPr>
          <p:cNvPr id="5" name="Picture 6" descr="C:\Documents and Settings\lesa.scott\Local Settings\Temporary Internet Files\Content.IE5\OEAKB5JA\MPj03999550000[1].jpg"/>
          <p:cNvPicPr>
            <a:picLocks noGrp="1" noChangeAspect="1" noChangeArrowheads="1"/>
          </p:cNvPicPr>
          <p:nvPr>
            <p:ph sz="half" idx="1"/>
          </p:nvPr>
        </p:nvPicPr>
        <p:blipFill>
          <a:blip r:embed="rId2" cstate="print"/>
          <a:srcRect/>
          <a:stretch>
            <a:fillRect/>
          </a:stretch>
        </p:blipFill>
        <p:spPr bwMode="auto">
          <a:xfrm>
            <a:off x="685800" y="2209800"/>
            <a:ext cx="4038600" cy="269117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8229600" cy="1066800"/>
          </a:xfrm>
        </p:spPr>
        <p:txBody>
          <a:bodyPr/>
          <a:lstStyle/>
          <a:p>
            <a:r>
              <a:rPr lang="en-US" dirty="0" smtClean="0"/>
              <a:t>Something to think about</a:t>
            </a:r>
            <a:endParaRPr lang="en-US" dirty="0"/>
          </a:p>
        </p:txBody>
      </p:sp>
      <p:sp>
        <p:nvSpPr>
          <p:cNvPr id="11" name="Content Placeholder 10"/>
          <p:cNvSpPr>
            <a:spLocks noGrp="1"/>
          </p:cNvSpPr>
          <p:nvPr>
            <p:ph sz="half" idx="1"/>
          </p:nvPr>
        </p:nvSpPr>
        <p:spPr>
          <a:xfrm>
            <a:off x="685800" y="1447800"/>
            <a:ext cx="4038600" cy="4525963"/>
          </a:xfrm>
        </p:spPr>
        <p:txBody>
          <a:bodyPr>
            <a:normAutofit fontScale="92500" lnSpcReduction="20000"/>
          </a:bodyPr>
          <a:lstStyle/>
          <a:p>
            <a:r>
              <a:rPr lang="en-US" dirty="0" smtClean="0"/>
              <a:t>“While students may be tech savvy when it comes to entertainment, they may not have the critical thinking skills to perform the kinds of information management and research tasks necessary for academic success."</a:t>
            </a:r>
          </a:p>
          <a:p>
            <a:pPr lvl="1"/>
            <a:r>
              <a:rPr lang="en-US" dirty="0" smtClean="0"/>
              <a:t>Comment posted on </a:t>
            </a:r>
            <a:r>
              <a:rPr lang="en-US" u="sng" dirty="0" smtClean="0">
                <a:hlinkClick r:id="rId3"/>
              </a:rPr>
              <a:t>http://www.ncte.org/governance/21stcenturyframework</a:t>
            </a:r>
            <a:r>
              <a:rPr lang="en-US" dirty="0" smtClean="0"/>
              <a:t> (12/3/2008)</a:t>
            </a:r>
          </a:p>
          <a:p>
            <a:pPr>
              <a:buNone/>
            </a:pPr>
            <a:endParaRPr lang="en-US" dirty="0"/>
          </a:p>
        </p:txBody>
      </p:sp>
      <p:pic>
        <p:nvPicPr>
          <p:cNvPr id="3086" name="Picture 14" descr="C:\Documents and Settings\lesa.scott\Local Settings\Temporary Internet Files\Content.IE5\JA776XTM\MPj04393190000[1].jpg"/>
          <p:cNvPicPr>
            <a:picLocks noGrp="1" noChangeAspect="1" noChangeArrowheads="1"/>
          </p:cNvPicPr>
          <p:nvPr>
            <p:ph sz="half" idx="2"/>
          </p:nvPr>
        </p:nvPicPr>
        <p:blipFill>
          <a:blip r:embed="rId4" cstate="print"/>
          <a:srcRect/>
          <a:stretch>
            <a:fillRect/>
          </a:stretch>
        </p:blipFill>
        <p:spPr bwMode="auto">
          <a:xfrm>
            <a:off x="4648200" y="1752600"/>
            <a:ext cx="4038600" cy="3553968"/>
          </a:xfrm>
          <a:prstGeom prst="rect">
            <a:avLst/>
          </a:prstGeom>
          <a:noFill/>
        </p:spPr>
      </p:pic>
    </p:spTree>
  </p:cSld>
  <p:clrMapOvr>
    <a:masterClrMapping/>
  </p:clrMapOvr>
  <p:transition spd="slow">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2400" y="3048000"/>
            <a:ext cx="4953000" cy="1362075"/>
          </a:xfrm>
        </p:spPr>
        <p:txBody>
          <a:bodyPr/>
          <a:lstStyle/>
          <a:p>
            <a:r>
              <a:rPr lang="en-US" dirty="0" smtClean="0"/>
              <a:t>Additional Examples….</a:t>
            </a:r>
            <a:endParaRPr lang="en-US" dirty="0"/>
          </a:p>
        </p:txBody>
      </p:sp>
    </p:spTree>
  </p:cSld>
  <p:clrMapOvr>
    <a:masterClrMapping/>
  </p:clrMapOvr>
  <p:transition spd="slow">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p:cNvSpPr>
            <a:spLocks noGrp="1" noChangeArrowheads="1"/>
          </p:cNvSpPr>
          <p:nvPr>
            <p:ph type="title"/>
            <p:custDataLst>
              <p:tags r:id="rId2"/>
            </p:custDataLst>
          </p:nvPr>
        </p:nvSpPr>
        <p:spPr>
          <a:xfrm>
            <a:off x="841249" y="304800"/>
            <a:ext cx="7921752" cy="1143000"/>
          </a:xfrm>
        </p:spPr>
        <p:txBody>
          <a:bodyPr/>
          <a:lstStyle/>
          <a:p>
            <a:pPr>
              <a:defRPr/>
            </a:pPr>
            <a:r>
              <a:rPr dirty="0" smtClean="0"/>
              <a:t>Student Created Videos</a:t>
            </a:r>
            <a:endParaRPr lang="en-US" dirty="0" smtClean="0"/>
          </a:p>
        </p:txBody>
      </p:sp>
      <p:sp>
        <p:nvSpPr>
          <p:cNvPr id="629763" name="Rectangle 3"/>
          <p:cNvSpPr>
            <a:spLocks noGrp="1" noChangeArrowheads="1"/>
          </p:cNvSpPr>
          <p:nvPr>
            <p:ph type="body" sz="half" idx="2"/>
            <p:custDataLst>
              <p:tags r:id="rId3"/>
            </p:custDataLst>
          </p:nvPr>
        </p:nvSpPr>
        <p:spPr>
          <a:xfrm>
            <a:off x="5319713" y="1524000"/>
            <a:ext cx="4129087" cy="4953000"/>
          </a:xfrm>
        </p:spPr>
        <p:txBody>
          <a:bodyPr>
            <a:normAutofit/>
          </a:bodyPr>
          <a:lstStyle/>
          <a:p>
            <a:r>
              <a:rPr lang="en-US" dirty="0" smtClean="0"/>
              <a:t>Skill development</a:t>
            </a:r>
          </a:p>
          <a:p>
            <a:pPr lvl="1"/>
            <a:r>
              <a:rPr lang="en-US" dirty="0" smtClean="0"/>
              <a:t>Technology use</a:t>
            </a:r>
          </a:p>
          <a:p>
            <a:pPr lvl="1"/>
            <a:r>
              <a:rPr lang="en-US" dirty="0" smtClean="0"/>
              <a:t>Researching</a:t>
            </a:r>
          </a:p>
          <a:p>
            <a:pPr lvl="1"/>
            <a:r>
              <a:rPr lang="en-US" dirty="0" smtClean="0"/>
              <a:t>Communication</a:t>
            </a:r>
          </a:p>
          <a:p>
            <a:pPr lvl="2"/>
            <a:r>
              <a:rPr lang="en-US" dirty="0" smtClean="0"/>
              <a:t>Speaking</a:t>
            </a:r>
          </a:p>
          <a:p>
            <a:pPr lvl="2"/>
            <a:r>
              <a:rPr lang="en-US" dirty="0" smtClean="0"/>
              <a:t>Listening</a:t>
            </a:r>
          </a:p>
          <a:p>
            <a:pPr lvl="2"/>
            <a:r>
              <a:rPr lang="en-US" dirty="0" smtClean="0"/>
              <a:t>Interpreting</a:t>
            </a:r>
          </a:p>
          <a:p>
            <a:pPr lvl="1"/>
            <a:r>
              <a:rPr lang="en-US" dirty="0" smtClean="0"/>
              <a:t>Perseverance</a:t>
            </a:r>
          </a:p>
          <a:p>
            <a:pPr lvl="1"/>
            <a:r>
              <a:rPr lang="en-US" dirty="0" smtClean="0"/>
              <a:t>Collaboration</a:t>
            </a:r>
          </a:p>
          <a:p>
            <a:pPr lvl="1"/>
            <a:r>
              <a:rPr lang="en-US" dirty="0" smtClean="0"/>
              <a:t>Problem solving</a:t>
            </a:r>
          </a:p>
          <a:p>
            <a:pPr lvl="1"/>
            <a:r>
              <a:rPr lang="en-US" dirty="0" smtClean="0"/>
              <a:t>Presentation</a:t>
            </a:r>
          </a:p>
          <a:p>
            <a:pPr lvl="1"/>
            <a:endParaRPr lang="en-US" dirty="0" smtClean="0"/>
          </a:p>
          <a:p>
            <a:pPr lvl="1"/>
            <a:endParaRPr lang="en-US" dirty="0" smtClean="0"/>
          </a:p>
        </p:txBody>
      </p:sp>
      <p:pic>
        <p:nvPicPr>
          <p:cNvPr id="6" name="WashingHands.avi">
            <a:hlinkClick r:id="" action="ppaction://media"/>
          </p:cNvPr>
          <p:cNvPicPr>
            <a:picLocks noGrp="1" noRot="1" noChangeAspect="1"/>
          </p:cNvPicPr>
          <p:nvPr>
            <p:ph sz="half" idx="1"/>
            <a:videoFile r:link="rId4"/>
          </p:nvPr>
        </p:nvPicPr>
        <p:blipFill>
          <a:blip r:embed="rId7" cstate="print"/>
          <a:stretch>
            <a:fillRect/>
          </a:stretch>
        </p:blipFill>
        <p:spPr>
          <a:xfrm>
            <a:off x="685800" y="1524000"/>
            <a:ext cx="4556760" cy="2847975"/>
          </a:xfrm>
          <a:prstGeom prst="rect">
            <a:avLst/>
          </a:prstGeom>
        </p:spPr>
      </p:pic>
      <p:sp>
        <p:nvSpPr>
          <p:cNvPr id="7" name="TextBox 6"/>
          <p:cNvSpPr txBox="1"/>
          <p:nvPr/>
        </p:nvSpPr>
        <p:spPr>
          <a:xfrm>
            <a:off x="762000" y="4455855"/>
            <a:ext cx="4114800" cy="2554545"/>
          </a:xfrm>
          <a:prstGeom prst="rect">
            <a:avLst/>
          </a:prstGeom>
          <a:noFill/>
        </p:spPr>
        <p:txBody>
          <a:bodyPr wrap="square" rtlCol="0">
            <a:spAutoFit/>
          </a:bodyPr>
          <a:lstStyle/>
          <a:p>
            <a:r>
              <a:rPr lang="en-US" sz="1600" dirty="0" smtClean="0"/>
              <a:t>Software used:</a:t>
            </a:r>
          </a:p>
          <a:p>
            <a:pPr lvl="1"/>
            <a:r>
              <a:rPr lang="en-US" sz="1600" dirty="0" smtClean="0"/>
              <a:t>-PowerPoint</a:t>
            </a:r>
          </a:p>
          <a:p>
            <a:pPr lvl="1"/>
            <a:r>
              <a:rPr lang="en-US" sz="1600" dirty="0" smtClean="0"/>
              <a:t>-Audacity</a:t>
            </a:r>
          </a:p>
          <a:p>
            <a:pPr lvl="1"/>
            <a:r>
              <a:rPr lang="en-US" sz="1600" dirty="0" smtClean="0"/>
              <a:t>-Marvin</a:t>
            </a:r>
          </a:p>
          <a:p>
            <a:r>
              <a:rPr lang="en-US" sz="1600" dirty="0" smtClean="0"/>
              <a:t>Hardware:</a:t>
            </a:r>
          </a:p>
          <a:p>
            <a:pPr lvl="1"/>
            <a:r>
              <a:rPr lang="en-US" sz="1600" dirty="0" smtClean="0"/>
              <a:t>-1 laptop/2 students (partners)</a:t>
            </a:r>
          </a:p>
          <a:p>
            <a:pPr lvl="1"/>
            <a:r>
              <a:rPr lang="en-US" sz="1600" dirty="0" smtClean="0"/>
              <a:t>-microphones</a:t>
            </a:r>
          </a:p>
          <a:p>
            <a:pPr lvl="1"/>
            <a:r>
              <a:rPr lang="en-US" sz="1600" dirty="0" smtClean="0"/>
              <a:t>-recommend headsets &amp; jack splitter</a:t>
            </a:r>
          </a:p>
          <a:p>
            <a:r>
              <a:rPr lang="en-US" sz="1600" dirty="0" smtClean="0"/>
              <a:t>Grade 5 Guidance</a:t>
            </a:r>
          </a:p>
          <a:p>
            <a:endParaRPr lang="en-US" sz="1600" dirty="0"/>
          </a:p>
        </p:txBody>
      </p:sp>
    </p:spTree>
    <p:custDataLst>
      <p:tags r:id="rId1"/>
    </p:custData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p:cNvSpPr>
            <a:spLocks noGrp="1" noChangeArrowheads="1"/>
          </p:cNvSpPr>
          <p:nvPr>
            <p:ph type="title"/>
            <p:custDataLst>
              <p:tags r:id="rId2"/>
            </p:custDataLst>
          </p:nvPr>
        </p:nvSpPr>
        <p:spPr>
          <a:xfrm>
            <a:off x="841249" y="304800"/>
            <a:ext cx="7921752" cy="1143000"/>
          </a:xfrm>
        </p:spPr>
        <p:txBody>
          <a:bodyPr/>
          <a:lstStyle/>
          <a:p>
            <a:pPr>
              <a:defRPr/>
            </a:pPr>
            <a:r>
              <a:rPr lang="en-US" dirty="0" smtClean="0"/>
              <a:t>Collaborative Partnership</a:t>
            </a:r>
          </a:p>
        </p:txBody>
      </p:sp>
      <p:sp>
        <p:nvSpPr>
          <p:cNvPr id="6" name="Rectangle 3"/>
          <p:cNvSpPr txBox="1">
            <a:spLocks noChangeArrowheads="1"/>
          </p:cNvSpPr>
          <p:nvPr>
            <p:custDataLst>
              <p:tags r:id="rId3"/>
            </p:custDataLst>
          </p:nvPr>
        </p:nvSpPr>
        <p:spPr>
          <a:xfrm>
            <a:off x="4953000" y="1524000"/>
            <a:ext cx="4343400" cy="49530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Enrichment Project</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Technology use</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Communication</a:t>
            </a: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Speaking</a:t>
            </a: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Presenting</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Collaboration</a:t>
            </a:r>
          </a:p>
          <a:p>
            <a:pPr marL="1200150" lvl="2" indent="-285750">
              <a:spcBef>
                <a:spcPct val="20000"/>
              </a:spcBef>
              <a:buFont typeface="Arial" pitchFamily="34" charset="0"/>
              <a:buChar cha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Community</a:t>
            </a:r>
            <a:r>
              <a:rPr lang="en-US" sz="2400" dirty="0" smtClean="0"/>
              <a:t> partner</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Presentation</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8" name="dalypoint_1.wmv">
            <a:hlinkClick r:id="" action="ppaction://media"/>
          </p:cNvPr>
          <p:cNvPicPr>
            <a:picLocks noGrp="1" noRot="1" noChangeAspect="1"/>
          </p:cNvPicPr>
          <p:nvPr>
            <p:ph sz="half" idx="1"/>
            <a:videoFile r:link="rId4"/>
          </p:nvPr>
        </p:nvPicPr>
        <p:blipFill>
          <a:blip r:embed="rId7" cstate="print"/>
          <a:stretch>
            <a:fillRect/>
          </a:stretch>
        </p:blipFill>
        <p:spPr>
          <a:xfrm>
            <a:off x="838200" y="1371600"/>
            <a:ext cx="3956050" cy="2967038"/>
          </a:xfrm>
          <a:prstGeom prst="rect">
            <a:avLst/>
          </a:prstGeom>
        </p:spPr>
      </p:pic>
      <p:sp>
        <p:nvSpPr>
          <p:cNvPr id="9" name="TextBox 8"/>
          <p:cNvSpPr txBox="1"/>
          <p:nvPr/>
        </p:nvSpPr>
        <p:spPr>
          <a:xfrm>
            <a:off x="762000" y="4455855"/>
            <a:ext cx="4114800" cy="2554545"/>
          </a:xfrm>
          <a:prstGeom prst="rect">
            <a:avLst/>
          </a:prstGeom>
          <a:noFill/>
        </p:spPr>
        <p:txBody>
          <a:bodyPr wrap="square" rtlCol="0">
            <a:spAutoFit/>
          </a:bodyPr>
          <a:lstStyle/>
          <a:p>
            <a:r>
              <a:rPr lang="en-US" sz="1600" dirty="0" smtClean="0"/>
              <a:t>Software used:</a:t>
            </a:r>
          </a:p>
          <a:p>
            <a:pPr lvl="1"/>
            <a:r>
              <a:rPr lang="en-US" sz="1600" dirty="0" smtClean="0"/>
              <a:t>-</a:t>
            </a:r>
            <a:r>
              <a:rPr lang="en-US" sz="1600" dirty="0" err="1" smtClean="0"/>
              <a:t>Photostory</a:t>
            </a:r>
            <a:endParaRPr lang="en-US" sz="1600" dirty="0" smtClean="0"/>
          </a:p>
          <a:p>
            <a:pPr lvl="1"/>
            <a:r>
              <a:rPr lang="en-US" sz="1600" dirty="0" smtClean="0"/>
              <a:t>-File management</a:t>
            </a:r>
          </a:p>
          <a:p>
            <a:pPr lvl="1"/>
            <a:r>
              <a:rPr lang="en-US" sz="1600" dirty="0" smtClean="0"/>
              <a:t>-School’s portal site</a:t>
            </a:r>
          </a:p>
          <a:p>
            <a:r>
              <a:rPr lang="en-US" sz="1600" dirty="0" smtClean="0"/>
              <a:t>Hardware:</a:t>
            </a:r>
          </a:p>
          <a:p>
            <a:pPr lvl="1"/>
            <a:r>
              <a:rPr lang="en-US" sz="1600" dirty="0" smtClean="0"/>
              <a:t>- PC computers &amp; laptops</a:t>
            </a:r>
          </a:p>
          <a:p>
            <a:pPr lvl="1"/>
            <a:r>
              <a:rPr lang="en-US" sz="1600" dirty="0" smtClean="0"/>
              <a:t>-microphone/headset</a:t>
            </a:r>
          </a:p>
          <a:p>
            <a:pPr lvl="1"/>
            <a:r>
              <a:rPr lang="en-US" sz="1600" dirty="0" smtClean="0"/>
              <a:t>-digital camera</a:t>
            </a:r>
          </a:p>
          <a:p>
            <a:r>
              <a:rPr lang="en-US" sz="1600" dirty="0" smtClean="0"/>
              <a:t>Grades 3-5 Enrichment</a:t>
            </a:r>
          </a:p>
          <a:p>
            <a:endParaRPr lang="en-US" sz="1600" dirty="0"/>
          </a:p>
        </p:txBody>
      </p:sp>
    </p:spTree>
    <p:custDataLst>
      <p:tags r:id="rId1"/>
    </p:custData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p:cTn id="7" fill="hold" display="0">
                  <p:stCondLst>
                    <p:cond delay="indefinite"/>
                  </p:stCondLst>
                  <p:endCondLst>
                    <p:cond evt="onNext" delay="0">
                      <p:tgtEl>
                        <p:sldTgt/>
                      </p:tgtEl>
                    </p:cond>
                    <p:cond evt="onPrev" delay="0">
                      <p:tgtEl>
                        <p:sldTgt/>
                      </p:tgtEl>
                    </p:cond>
                  </p:endCondLst>
                </p:cTn>
                <p:tgtEl>
                  <p:spTgt spid="8"/>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p:cNvSpPr>
            <a:spLocks noGrp="1" noChangeArrowheads="1"/>
          </p:cNvSpPr>
          <p:nvPr>
            <p:ph type="title"/>
            <p:custDataLst>
              <p:tags r:id="rId2"/>
            </p:custDataLst>
          </p:nvPr>
        </p:nvSpPr>
        <p:spPr>
          <a:xfrm>
            <a:off x="841249" y="304800"/>
            <a:ext cx="7921752" cy="1143000"/>
          </a:xfrm>
        </p:spPr>
        <p:txBody>
          <a:bodyPr/>
          <a:lstStyle/>
          <a:p>
            <a:pPr>
              <a:defRPr/>
            </a:pPr>
            <a:r>
              <a:rPr dirty="0" smtClean="0"/>
              <a:t>Podcasting - Teach Others</a:t>
            </a:r>
            <a:endParaRPr lang="en-US" dirty="0" smtClean="0"/>
          </a:p>
        </p:txBody>
      </p:sp>
      <p:sp>
        <p:nvSpPr>
          <p:cNvPr id="9" name="TextBox 8"/>
          <p:cNvSpPr txBox="1"/>
          <p:nvPr/>
        </p:nvSpPr>
        <p:spPr>
          <a:xfrm>
            <a:off x="838200" y="3810000"/>
            <a:ext cx="4114800" cy="2800767"/>
          </a:xfrm>
          <a:prstGeom prst="rect">
            <a:avLst/>
          </a:prstGeom>
          <a:noFill/>
        </p:spPr>
        <p:txBody>
          <a:bodyPr wrap="square" rtlCol="0">
            <a:spAutoFit/>
          </a:bodyPr>
          <a:lstStyle/>
          <a:p>
            <a:r>
              <a:rPr lang="en-US" sz="1600" dirty="0" smtClean="0"/>
              <a:t>Software used:</a:t>
            </a:r>
          </a:p>
          <a:p>
            <a:pPr lvl="1"/>
            <a:r>
              <a:rPr lang="en-US" sz="1600" dirty="0" smtClean="0"/>
              <a:t>-Audacity</a:t>
            </a:r>
          </a:p>
          <a:p>
            <a:pPr lvl="1"/>
            <a:r>
              <a:rPr lang="en-US" sz="1600" dirty="0" smtClean="0"/>
              <a:t>-</a:t>
            </a:r>
            <a:r>
              <a:rPr lang="en-US" sz="1600" dirty="0" err="1" smtClean="0"/>
              <a:t>Garageband</a:t>
            </a:r>
            <a:endParaRPr lang="en-US" sz="1600" dirty="0" smtClean="0"/>
          </a:p>
          <a:p>
            <a:pPr lvl="1"/>
            <a:r>
              <a:rPr lang="en-US" sz="1600" dirty="0" smtClean="0"/>
              <a:t>-Scanning software</a:t>
            </a:r>
          </a:p>
          <a:p>
            <a:r>
              <a:rPr lang="en-US" sz="1600" dirty="0" smtClean="0"/>
              <a:t>Hardware:</a:t>
            </a:r>
          </a:p>
          <a:p>
            <a:pPr lvl="1"/>
            <a:r>
              <a:rPr lang="en-US" sz="1600" dirty="0" smtClean="0"/>
              <a:t>-</a:t>
            </a:r>
            <a:r>
              <a:rPr lang="en-US" sz="1600" dirty="0" err="1" smtClean="0"/>
              <a:t>Macbook</a:t>
            </a:r>
            <a:endParaRPr lang="en-US" sz="1600" dirty="0" smtClean="0"/>
          </a:p>
          <a:p>
            <a:pPr lvl="1"/>
            <a:r>
              <a:rPr lang="en-US" sz="1600" dirty="0" smtClean="0"/>
              <a:t>-Digital recorders</a:t>
            </a:r>
          </a:p>
          <a:p>
            <a:pPr lvl="1"/>
            <a:r>
              <a:rPr lang="en-US" sz="1600" dirty="0" smtClean="0"/>
              <a:t>-Digital camera</a:t>
            </a:r>
          </a:p>
          <a:p>
            <a:r>
              <a:rPr lang="en-US" sz="1600" dirty="0" err="1" smtClean="0"/>
              <a:t>Wikispaces</a:t>
            </a:r>
            <a:endParaRPr lang="en-US" sz="1600" dirty="0" smtClean="0"/>
          </a:p>
          <a:p>
            <a:r>
              <a:rPr lang="en-US" sz="1600" dirty="0" smtClean="0"/>
              <a:t>Grades 2-5 </a:t>
            </a:r>
          </a:p>
          <a:p>
            <a:endParaRPr lang="en-US" sz="1600" dirty="0"/>
          </a:p>
        </p:txBody>
      </p:sp>
      <p:sp>
        <p:nvSpPr>
          <p:cNvPr id="7" name="Rectangle 3"/>
          <p:cNvSpPr txBox="1">
            <a:spLocks noChangeArrowheads="1"/>
          </p:cNvSpPr>
          <p:nvPr>
            <p:custDataLst>
              <p:tags r:id="rId3"/>
            </p:custDataLst>
          </p:nvPr>
        </p:nvSpPr>
        <p:spPr>
          <a:xfrm>
            <a:off x="4876800" y="1447800"/>
            <a:ext cx="4343400" cy="49530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Write Traits</a:t>
            </a:r>
            <a:r>
              <a:rPr kumimoji="0" lang="en-US" sz="2800" b="0" i="0" u="none" strike="noStrike" kern="1200" cap="none" spc="0" normalizeH="0" noProof="0" dirty="0" smtClean="0">
                <a:ln>
                  <a:noFill/>
                </a:ln>
                <a:solidFill>
                  <a:schemeClr val="tx1"/>
                </a:solidFill>
                <a:effectLst/>
                <a:uLnTx/>
                <a:uFillTx/>
                <a:latin typeface="+mn-lt"/>
                <a:ea typeface="+mn-ea"/>
                <a:cs typeface="+mn-cs"/>
              </a:rPr>
              <a:t> Lessons</a:t>
            </a: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Communication</a:t>
            </a: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Writing</a:t>
            </a: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Presenting</a:t>
            </a: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2000" dirty="0" smtClean="0"/>
              <a:t>Speaking</a:t>
            </a: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Collaboration</a:t>
            </a:r>
          </a:p>
          <a:p>
            <a:pPr marL="1200150" lvl="2" indent="-285750">
              <a:spcBef>
                <a:spcPct val="20000"/>
              </a:spcBef>
              <a:buFont typeface="Arial" pitchFamily="34" charset="0"/>
              <a:buChar cha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District</a:t>
            </a:r>
            <a:r>
              <a:rPr kumimoji="0" lang="en-US" sz="2400" b="0" i="0" u="none" strike="noStrike" kern="1200" cap="none" spc="0" normalizeH="0" noProof="0" dirty="0" smtClean="0">
                <a:ln>
                  <a:noFill/>
                </a:ln>
                <a:solidFill>
                  <a:schemeClr val="tx1"/>
                </a:solidFill>
                <a:effectLst/>
                <a:uLnTx/>
                <a:uFillTx/>
                <a:latin typeface="+mn-lt"/>
                <a:ea typeface="+mn-ea"/>
                <a:cs typeface="+mn-cs"/>
              </a:rPr>
              <a:t> wide</a:t>
            </a:r>
          </a:p>
          <a:p>
            <a:pPr marL="1200150" lvl="2" indent="-285750">
              <a:spcBef>
                <a:spcPct val="20000"/>
              </a:spcBef>
              <a:buFont typeface="Arial" pitchFamily="34" charset="0"/>
              <a:buChar char="–"/>
            </a:pPr>
            <a:r>
              <a:rPr lang="en-US" sz="2400" baseline="0" dirty="0" smtClean="0"/>
              <a:t>3</a:t>
            </a:r>
            <a:r>
              <a:rPr lang="en-US" sz="2400" dirty="0" smtClean="0"/>
              <a:t> different schools</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Leadership</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12" name="Picture 11" descr="wol.JPG">
            <a:hlinkClick r:id="rId6"/>
          </p:cNvPr>
          <p:cNvPicPr>
            <a:picLocks noChangeAspect="1"/>
          </p:cNvPicPr>
          <p:nvPr/>
        </p:nvPicPr>
        <p:blipFill>
          <a:blip r:embed="rId7" cstate="print"/>
          <a:stretch>
            <a:fillRect/>
          </a:stretch>
        </p:blipFill>
        <p:spPr>
          <a:xfrm>
            <a:off x="762000" y="1371600"/>
            <a:ext cx="3910066" cy="1981200"/>
          </a:xfrm>
          <a:prstGeom prst="rect">
            <a:avLst/>
          </a:prstGeom>
          <a:ln>
            <a:noFill/>
          </a:ln>
          <a:effectLst>
            <a:outerShdw blurRad="292100" dist="139700" dir="2700000" algn="tl" rotWithShape="0">
              <a:srgbClr val="333333">
                <a:alpha val="65000"/>
              </a:srgbClr>
            </a:outerShdw>
          </a:effectLst>
        </p:spPr>
      </p:pic>
    </p:spTree>
    <p:custDataLst>
      <p:tags r:id="rId1"/>
    </p:custData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p:cNvSpPr>
            <a:spLocks noGrp="1" noChangeArrowheads="1"/>
          </p:cNvSpPr>
          <p:nvPr>
            <p:ph type="title"/>
            <p:custDataLst>
              <p:tags r:id="rId2"/>
            </p:custDataLst>
          </p:nvPr>
        </p:nvSpPr>
        <p:spPr>
          <a:xfrm>
            <a:off x="841249" y="304800"/>
            <a:ext cx="7921752" cy="1143000"/>
          </a:xfrm>
        </p:spPr>
        <p:txBody>
          <a:bodyPr/>
          <a:lstStyle/>
          <a:p>
            <a:pPr>
              <a:defRPr/>
            </a:pPr>
            <a:r>
              <a:rPr smtClean="0"/>
              <a:t>Make Global Connections</a:t>
            </a:r>
            <a:endParaRPr lang="en-US" dirty="0" smtClean="0"/>
          </a:p>
        </p:txBody>
      </p:sp>
      <p:sp>
        <p:nvSpPr>
          <p:cNvPr id="9" name="TextBox 8"/>
          <p:cNvSpPr txBox="1"/>
          <p:nvPr/>
        </p:nvSpPr>
        <p:spPr>
          <a:xfrm>
            <a:off x="762000" y="4267200"/>
            <a:ext cx="4114800" cy="2308324"/>
          </a:xfrm>
          <a:prstGeom prst="rect">
            <a:avLst/>
          </a:prstGeom>
          <a:noFill/>
        </p:spPr>
        <p:txBody>
          <a:bodyPr wrap="square" rtlCol="0">
            <a:spAutoFit/>
          </a:bodyPr>
          <a:lstStyle/>
          <a:p>
            <a:r>
              <a:rPr lang="en-US" sz="1600" dirty="0" smtClean="0"/>
              <a:t>Software used:</a:t>
            </a:r>
          </a:p>
          <a:p>
            <a:pPr lvl="1"/>
            <a:r>
              <a:rPr lang="en-US" sz="1600" dirty="0" smtClean="0"/>
              <a:t>-PowerPoint</a:t>
            </a:r>
          </a:p>
          <a:p>
            <a:pPr lvl="1"/>
            <a:r>
              <a:rPr lang="en-US" sz="1600" dirty="0" smtClean="0"/>
              <a:t>-</a:t>
            </a:r>
            <a:r>
              <a:rPr lang="en-US" sz="1600" dirty="0" err="1" smtClean="0"/>
              <a:t>Photostory</a:t>
            </a:r>
            <a:endParaRPr lang="en-US" sz="1600" dirty="0" smtClean="0"/>
          </a:p>
          <a:p>
            <a:pPr lvl="1"/>
            <a:r>
              <a:rPr lang="en-US" sz="1600" dirty="0" smtClean="0"/>
              <a:t>-Skype</a:t>
            </a:r>
          </a:p>
          <a:p>
            <a:r>
              <a:rPr lang="en-US" sz="1600" dirty="0" err="1" smtClean="0"/>
              <a:t>Wikisaces</a:t>
            </a:r>
            <a:endParaRPr lang="en-US" sz="1600" dirty="0" smtClean="0"/>
          </a:p>
          <a:p>
            <a:r>
              <a:rPr lang="en-US" sz="1600" dirty="0" smtClean="0"/>
              <a:t>Hardware:</a:t>
            </a:r>
          </a:p>
          <a:p>
            <a:pPr lvl="1"/>
            <a:r>
              <a:rPr lang="en-US" sz="1600" dirty="0" smtClean="0"/>
              <a:t>-PC computers</a:t>
            </a:r>
          </a:p>
          <a:p>
            <a:pPr lvl="1"/>
            <a:r>
              <a:rPr lang="en-US" sz="1600" dirty="0" smtClean="0"/>
              <a:t>-Webcam</a:t>
            </a:r>
          </a:p>
          <a:p>
            <a:r>
              <a:rPr lang="en-US" sz="1600" dirty="0" smtClean="0"/>
              <a:t>5 Partnerships elementary &amp; middle school</a:t>
            </a:r>
          </a:p>
        </p:txBody>
      </p:sp>
      <p:sp>
        <p:nvSpPr>
          <p:cNvPr id="7" name="Rectangle 3"/>
          <p:cNvSpPr txBox="1">
            <a:spLocks noChangeArrowheads="1"/>
          </p:cNvSpPr>
          <p:nvPr>
            <p:custDataLst>
              <p:tags r:id="rId3"/>
            </p:custDataLst>
          </p:nvPr>
        </p:nvSpPr>
        <p:spPr>
          <a:xfrm>
            <a:off x="4267200" y="1295400"/>
            <a:ext cx="4343400" cy="30480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Netherland Partnerships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Students</a:t>
            </a: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Share</a:t>
            </a:r>
            <a:r>
              <a:rPr kumimoji="0" lang="en-US" sz="2000" b="0" i="0" u="none" strike="noStrike" kern="1200" cap="none" spc="0" normalizeH="0" noProof="0" dirty="0" smtClean="0">
                <a:ln>
                  <a:noFill/>
                </a:ln>
                <a:solidFill>
                  <a:schemeClr val="tx1"/>
                </a:solidFill>
                <a:effectLst/>
                <a:uLnTx/>
                <a:uFillTx/>
                <a:latin typeface="+mn-lt"/>
                <a:ea typeface="+mn-ea"/>
                <a:cs typeface="+mn-cs"/>
              </a:rPr>
              <a:t> information about their communities &amp; interests.</a:t>
            </a: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Teachers</a:t>
            </a:r>
          </a:p>
          <a:p>
            <a:pPr marL="1200150" lvl="2" indent="-285750">
              <a:spcBef>
                <a:spcPct val="20000"/>
              </a:spcBef>
              <a:buFont typeface="Arial" pitchFamily="34" charset="0"/>
              <a:buChar char="•"/>
            </a:pPr>
            <a:r>
              <a:rPr lang="en-US" sz="2000" dirty="0" smtClean="0"/>
              <a:t>Enable authentic learning opportunities.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26626" name="Picture 2">
            <a:hlinkClick r:id="rId6"/>
          </p:cNvPr>
          <p:cNvPicPr>
            <a:picLocks noChangeAspect="1" noChangeArrowheads="1"/>
          </p:cNvPicPr>
          <p:nvPr/>
        </p:nvPicPr>
        <p:blipFill>
          <a:blip r:embed="rId7" cstate="print"/>
          <a:srcRect/>
          <a:stretch>
            <a:fillRect/>
          </a:stretch>
        </p:blipFill>
        <p:spPr bwMode="auto">
          <a:xfrm>
            <a:off x="914400" y="1295400"/>
            <a:ext cx="3009022" cy="2909888"/>
          </a:xfrm>
          <a:prstGeom prst="rect">
            <a:avLst/>
          </a:prstGeom>
          <a:ln>
            <a:noFill/>
          </a:ln>
          <a:effectLst>
            <a:outerShdw blurRad="292100" dist="139700" dir="2700000" algn="tl" rotWithShape="0">
              <a:srgbClr val="333333">
                <a:alpha val="65000"/>
              </a:srgbClr>
            </a:outerShdw>
          </a:effectLst>
        </p:spPr>
      </p:pic>
      <p:pic>
        <p:nvPicPr>
          <p:cNvPr id="26627" name="Picture 3">
            <a:hlinkClick r:id="rId8" action="ppaction://hlinkfile"/>
          </p:cNvPr>
          <p:cNvPicPr>
            <a:picLocks noChangeAspect="1" noChangeArrowheads="1"/>
          </p:cNvPicPr>
          <p:nvPr/>
        </p:nvPicPr>
        <p:blipFill>
          <a:blip r:embed="rId9" cstate="print"/>
          <a:srcRect/>
          <a:stretch>
            <a:fillRect/>
          </a:stretch>
        </p:blipFill>
        <p:spPr bwMode="auto">
          <a:xfrm>
            <a:off x="5410200" y="4572000"/>
            <a:ext cx="1905000" cy="1705640"/>
          </a:xfrm>
          <a:prstGeom prst="rect">
            <a:avLst/>
          </a:prstGeom>
          <a:ln>
            <a:noFill/>
          </a:ln>
          <a:effectLst>
            <a:outerShdw blurRad="292100" dist="139700" dir="2700000" algn="tl" rotWithShape="0">
              <a:srgbClr val="333333">
                <a:alpha val="65000"/>
              </a:srgbClr>
            </a:outerShdw>
          </a:effectLst>
        </p:spPr>
      </p:pic>
    </p:spTree>
    <p:custDataLst>
      <p:tags r:id="rId1"/>
    </p:custData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p:cNvSpPr>
            <a:spLocks noGrp="1" noChangeArrowheads="1"/>
          </p:cNvSpPr>
          <p:nvPr>
            <p:ph type="title"/>
            <p:custDataLst>
              <p:tags r:id="rId2"/>
            </p:custDataLst>
          </p:nvPr>
        </p:nvSpPr>
        <p:spPr>
          <a:xfrm>
            <a:off x="841249" y="304800"/>
            <a:ext cx="7921752" cy="1143000"/>
          </a:xfrm>
        </p:spPr>
        <p:txBody>
          <a:bodyPr>
            <a:normAutofit fontScale="90000"/>
          </a:bodyPr>
          <a:lstStyle/>
          <a:p>
            <a:pPr>
              <a:defRPr/>
            </a:pPr>
            <a:r>
              <a:rPr dirty="0" err="1" smtClean="0"/>
              <a:t>MovieMaker</a:t>
            </a:r>
            <a:r>
              <a:rPr dirty="0" smtClean="0"/>
              <a:t> &amp; Marvin</a:t>
            </a:r>
            <a:br>
              <a:rPr dirty="0" smtClean="0"/>
            </a:br>
            <a:r>
              <a:rPr lang="en-US" dirty="0" smtClean="0"/>
              <a:t>Digital Storytelling</a:t>
            </a:r>
          </a:p>
        </p:txBody>
      </p:sp>
      <p:sp>
        <p:nvSpPr>
          <p:cNvPr id="9" name="TextBox 8"/>
          <p:cNvSpPr txBox="1"/>
          <p:nvPr/>
        </p:nvSpPr>
        <p:spPr>
          <a:xfrm>
            <a:off x="762000" y="4114800"/>
            <a:ext cx="4114800" cy="2062103"/>
          </a:xfrm>
          <a:prstGeom prst="rect">
            <a:avLst/>
          </a:prstGeom>
          <a:noFill/>
        </p:spPr>
        <p:txBody>
          <a:bodyPr wrap="square" rtlCol="0">
            <a:spAutoFit/>
          </a:bodyPr>
          <a:lstStyle/>
          <a:p>
            <a:r>
              <a:rPr lang="en-US" sz="1600" dirty="0" smtClean="0"/>
              <a:t>Software used:</a:t>
            </a:r>
          </a:p>
          <a:p>
            <a:pPr lvl="1"/>
            <a:r>
              <a:rPr lang="en-US" sz="1600" dirty="0" smtClean="0"/>
              <a:t>-Marvin</a:t>
            </a:r>
          </a:p>
          <a:p>
            <a:pPr lvl="1"/>
            <a:r>
              <a:rPr lang="en-US" sz="1600" dirty="0" smtClean="0"/>
              <a:t>-Audacity</a:t>
            </a:r>
          </a:p>
          <a:p>
            <a:pPr lvl="1"/>
            <a:r>
              <a:rPr lang="en-US" sz="1600" dirty="0" smtClean="0"/>
              <a:t>-Movie Maker</a:t>
            </a:r>
          </a:p>
          <a:p>
            <a:r>
              <a:rPr lang="en-US" sz="1600" dirty="0" smtClean="0"/>
              <a:t>Hardware:</a:t>
            </a:r>
          </a:p>
          <a:p>
            <a:pPr lvl="1"/>
            <a:r>
              <a:rPr lang="en-US" sz="1600" dirty="0" smtClean="0"/>
              <a:t>-PC computer</a:t>
            </a:r>
          </a:p>
          <a:p>
            <a:r>
              <a:rPr lang="en-US" sz="1600" dirty="0" smtClean="0"/>
              <a:t>5 First Nations students from elementary &amp; middle school</a:t>
            </a:r>
          </a:p>
        </p:txBody>
      </p:sp>
      <p:sp>
        <p:nvSpPr>
          <p:cNvPr id="7" name="Rectangle 3"/>
          <p:cNvSpPr txBox="1">
            <a:spLocks noChangeArrowheads="1"/>
          </p:cNvSpPr>
          <p:nvPr>
            <p:custDataLst>
              <p:tags r:id="rId3"/>
            </p:custDataLst>
          </p:nvPr>
        </p:nvSpPr>
        <p:spPr>
          <a:xfrm>
            <a:off x="4267200" y="1524000"/>
            <a:ext cx="4343400" cy="51054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First Nations Students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2400" dirty="0" smtClean="0"/>
              <a:t>Showcased their learning from a guest speaker.</a:t>
            </a:r>
          </a:p>
          <a:p>
            <a:pPr marL="342900" lvl="0" indent="-342900">
              <a:spcBef>
                <a:spcPct val="20000"/>
              </a:spcBef>
              <a:buFont typeface="Arial" pitchFamily="34" charset="0"/>
              <a:buChar char="•"/>
              <a:defRPr/>
            </a:pPr>
            <a:r>
              <a:rPr lang="en-US" sz="2800" dirty="0" smtClean="0"/>
              <a:t>Skills Developed</a:t>
            </a:r>
          </a:p>
          <a:p>
            <a:pPr marL="742950" lvl="1" indent="-285750">
              <a:spcBef>
                <a:spcPct val="20000"/>
              </a:spcBef>
              <a:buFont typeface="Arial" pitchFamily="34" charset="0"/>
              <a:buChar char="–"/>
              <a:defRPr/>
            </a:pPr>
            <a:r>
              <a:rPr lang="en-US" sz="2400" dirty="0" smtClean="0"/>
              <a:t>Communication</a:t>
            </a:r>
          </a:p>
          <a:p>
            <a:pPr marL="1200150" lvl="2" indent="-285750">
              <a:spcBef>
                <a:spcPct val="20000"/>
              </a:spcBef>
              <a:buFont typeface="Courier New" pitchFamily="49" charset="0"/>
              <a:buChar char="o"/>
              <a:defRPr/>
            </a:pPr>
            <a:r>
              <a:rPr lang="en-US" sz="2400" dirty="0" smtClean="0"/>
              <a:t>Speaking</a:t>
            </a:r>
          </a:p>
          <a:p>
            <a:pPr marL="1200150" lvl="2" indent="-285750">
              <a:spcBef>
                <a:spcPct val="20000"/>
              </a:spcBef>
              <a:buFont typeface="Courier New" pitchFamily="49" charset="0"/>
              <a:buChar char="o"/>
              <a:defRPr/>
            </a:pPr>
            <a:r>
              <a:rPr lang="en-US" sz="2400" dirty="0" smtClean="0"/>
              <a:t>Listening</a:t>
            </a:r>
          </a:p>
          <a:p>
            <a:pPr marL="742950" lvl="1" indent="-285750">
              <a:spcBef>
                <a:spcPct val="20000"/>
              </a:spcBef>
              <a:buFont typeface="Arial" pitchFamily="34" charset="0"/>
              <a:buChar char="–"/>
              <a:defRPr/>
            </a:pPr>
            <a:r>
              <a:rPr lang="en-US" sz="2400" dirty="0" smtClean="0"/>
              <a:t>Collaboration</a:t>
            </a:r>
          </a:p>
          <a:p>
            <a:pPr marL="742950" lvl="1" indent="-285750">
              <a:spcBef>
                <a:spcPct val="20000"/>
              </a:spcBef>
              <a:buFont typeface="Arial" pitchFamily="34" charset="0"/>
              <a:buChar char="–"/>
              <a:defRPr/>
            </a:pPr>
            <a:r>
              <a:rPr lang="en-US" sz="2400" dirty="0" smtClean="0"/>
              <a:t>Creativity</a:t>
            </a:r>
          </a:p>
        </p:txBody>
      </p:sp>
      <p:pic>
        <p:nvPicPr>
          <p:cNvPr id="27650" name="Picture 2">
            <a:hlinkClick r:id="rId6" action="ppaction://hlinkfile"/>
          </p:cNvPr>
          <p:cNvPicPr>
            <a:picLocks noChangeAspect="1" noChangeArrowheads="1"/>
          </p:cNvPicPr>
          <p:nvPr/>
        </p:nvPicPr>
        <p:blipFill>
          <a:blip r:embed="rId7" cstate="print"/>
          <a:srcRect/>
          <a:stretch>
            <a:fillRect/>
          </a:stretch>
        </p:blipFill>
        <p:spPr bwMode="auto">
          <a:xfrm>
            <a:off x="914400" y="1523999"/>
            <a:ext cx="3200400" cy="2677141"/>
          </a:xfrm>
          <a:prstGeom prst="rect">
            <a:avLst/>
          </a:prstGeom>
          <a:noFill/>
          <a:ln w="9525">
            <a:noFill/>
            <a:miter lim="800000"/>
            <a:headEnd/>
            <a:tailEnd/>
          </a:ln>
          <a:effectLst/>
        </p:spPr>
      </p:pic>
    </p:spTree>
    <p:custDataLst>
      <p:tags r:id="rId1"/>
    </p:custData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0"/>
            <a:ext cx="8458200" cy="1362075"/>
          </a:xfrm>
        </p:spPr>
        <p:txBody>
          <a:bodyPr>
            <a:normAutofit fontScale="90000"/>
          </a:bodyPr>
          <a:lstStyle/>
          <a:p>
            <a:pPr algn="r"/>
            <a:r>
              <a:rPr sz="5400" dirty="0" smtClean="0"/>
              <a:t>Time to Think About </a:t>
            </a:r>
            <a:r>
              <a:rPr lang="en-US" sz="5400" dirty="0" smtClean="0"/>
              <a:t>The Technology You Use</a:t>
            </a:r>
            <a:endParaRPr lang="en-US" sz="5400" dirty="0"/>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4" cstate="print"/>
          <a:stretch>
            <a:fillRect/>
          </a:stretch>
        </p:blipFill>
        <p:spPr>
          <a:xfrm>
            <a:off x="4988324" y="1676400"/>
            <a:ext cx="2936544" cy="44026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itle 1"/>
          <p:cNvSpPr>
            <a:spLocks noGrp="1"/>
          </p:cNvSpPr>
          <p:nvPr>
            <p:ph type="title"/>
          </p:nvPr>
        </p:nvSpPr>
        <p:spPr/>
        <p:txBody>
          <a:bodyPr/>
          <a:lstStyle/>
          <a:p>
            <a:r>
              <a:rPr lang="en-US" dirty="0" smtClean="0"/>
              <a:t>Technology &amp; Your Classroom</a:t>
            </a:r>
            <a:endParaRPr lang="en-US" dirty="0"/>
          </a:p>
        </p:txBody>
      </p:sp>
      <p:sp>
        <p:nvSpPr>
          <p:cNvPr id="10" name="Content Placeholder 9"/>
          <p:cNvSpPr>
            <a:spLocks noGrp="1"/>
          </p:cNvSpPr>
          <p:nvPr>
            <p:ph sz="half" idx="1"/>
          </p:nvPr>
        </p:nvSpPr>
        <p:spPr/>
        <p:txBody>
          <a:bodyPr/>
          <a:lstStyle/>
          <a:p>
            <a:r>
              <a:rPr lang="en-US" dirty="0" smtClean="0"/>
              <a:t>Access</a:t>
            </a:r>
          </a:p>
          <a:p>
            <a:pPr lvl="1"/>
            <a:r>
              <a:rPr lang="en-US" dirty="0" smtClean="0"/>
              <a:t>What is available?</a:t>
            </a:r>
          </a:p>
          <a:p>
            <a:pPr lvl="1"/>
            <a:r>
              <a:rPr lang="en-US" dirty="0" smtClean="0"/>
              <a:t>How often?</a:t>
            </a:r>
          </a:p>
          <a:p>
            <a:r>
              <a:rPr lang="en-US" dirty="0" smtClean="0"/>
              <a:t>Use</a:t>
            </a:r>
          </a:p>
          <a:p>
            <a:pPr lvl="1"/>
            <a:r>
              <a:rPr lang="en-US" dirty="0" smtClean="0"/>
              <a:t>Who – teacher/student?</a:t>
            </a:r>
          </a:p>
          <a:p>
            <a:pPr lvl="1"/>
            <a:r>
              <a:rPr lang="en-US" dirty="0" smtClean="0"/>
              <a:t>What for?</a:t>
            </a:r>
          </a:p>
          <a:p>
            <a:pPr lvl="1"/>
            <a:r>
              <a:rPr lang="en-US" dirty="0" smtClean="0"/>
              <a:t>Why?</a:t>
            </a:r>
          </a:p>
        </p:txBody>
      </p:sp>
    </p:spTree>
    <p:custDataLst>
      <p:tags r:id="rId1"/>
    </p:custData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par>
                          <p:cTn id="8" fill="hold">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dissolve">
                                      <p:cBhvr>
                                        <p:cTn id="11" dur="1000"/>
                                        <p:tgtEl>
                                          <p:spTgt spid="10">
                                            <p:txEl>
                                              <p:pRg st="0" end="0"/>
                                            </p:txEl>
                                          </p:spTgt>
                                        </p:tgtEl>
                                      </p:cBhvr>
                                    </p:animEffect>
                                  </p:childTnLst>
                                </p:cTn>
                              </p:par>
                            </p:childTnLst>
                          </p:cTn>
                        </p:par>
                        <p:par>
                          <p:cTn id="12" fill="hold">
                            <p:stCondLst>
                              <p:cond delay="3000"/>
                            </p:stCondLst>
                            <p:childTnLst>
                              <p:par>
                                <p:cTn id="13" presetID="9" presetClass="entr" presetSubtype="0" fill="hold" grpId="0" nodeType="after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animEffect transition="in" filter="dissolve">
                                      <p:cBhvr>
                                        <p:cTn id="15" dur="1000"/>
                                        <p:tgtEl>
                                          <p:spTgt spid="10">
                                            <p:txEl>
                                              <p:pRg st="1" end="1"/>
                                            </p:txEl>
                                          </p:spTgt>
                                        </p:tgtEl>
                                      </p:cBhvr>
                                    </p:animEffect>
                                  </p:childTnLst>
                                </p:cTn>
                              </p:par>
                            </p:childTnLst>
                          </p:cTn>
                        </p:par>
                        <p:par>
                          <p:cTn id="16" fill="hold">
                            <p:stCondLst>
                              <p:cond delay="4000"/>
                            </p:stCondLst>
                            <p:childTnLst>
                              <p:par>
                                <p:cTn id="17" presetID="9" presetClass="entr" presetSubtype="0" fill="hold" grpId="0" nodeType="after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Effect transition="in" filter="dissolve">
                                      <p:cBhvr>
                                        <p:cTn id="19" dur="1000"/>
                                        <p:tgtEl>
                                          <p:spTgt spid="10">
                                            <p:txEl>
                                              <p:pRg st="2" end="2"/>
                                            </p:txEl>
                                          </p:spTgt>
                                        </p:tgtEl>
                                      </p:cBhvr>
                                    </p:animEffect>
                                  </p:childTnLst>
                                </p:cTn>
                              </p:par>
                            </p:childTnLst>
                          </p:cTn>
                        </p:par>
                        <p:par>
                          <p:cTn id="20" fill="hold">
                            <p:stCondLst>
                              <p:cond delay="5000"/>
                            </p:stCondLst>
                            <p:childTnLst>
                              <p:par>
                                <p:cTn id="21" presetID="9" presetClass="entr" presetSubtype="0" fill="hold" grpId="0" nodeType="afterEffect">
                                  <p:stCondLst>
                                    <p:cond delay="0"/>
                                  </p:stCondLst>
                                  <p:childTnLst>
                                    <p:set>
                                      <p:cBhvr>
                                        <p:cTn id="22" dur="1" fill="hold">
                                          <p:stCondLst>
                                            <p:cond delay="0"/>
                                          </p:stCondLst>
                                        </p:cTn>
                                        <p:tgtEl>
                                          <p:spTgt spid="10">
                                            <p:txEl>
                                              <p:pRg st="3" end="3"/>
                                            </p:txEl>
                                          </p:spTgt>
                                        </p:tgtEl>
                                        <p:attrNameLst>
                                          <p:attrName>style.visibility</p:attrName>
                                        </p:attrNameLst>
                                      </p:cBhvr>
                                      <p:to>
                                        <p:strVal val="visible"/>
                                      </p:to>
                                    </p:set>
                                    <p:animEffect transition="in" filter="dissolve">
                                      <p:cBhvr>
                                        <p:cTn id="23" dur="1000"/>
                                        <p:tgtEl>
                                          <p:spTgt spid="10">
                                            <p:txEl>
                                              <p:pRg st="3" end="3"/>
                                            </p:txEl>
                                          </p:spTgt>
                                        </p:tgtEl>
                                      </p:cBhvr>
                                    </p:animEffect>
                                  </p:childTnLst>
                                </p:cTn>
                              </p:par>
                            </p:childTnLst>
                          </p:cTn>
                        </p:par>
                        <p:par>
                          <p:cTn id="24" fill="hold">
                            <p:stCondLst>
                              <p:cond delay="6000"/>
                            </p:stCondLst>
                            <p:childTnLst>
                              <p:par>
                                <p:cTn id="25" presetID="9" presetClass="entr" presetSubtype="0" fill="hold" grpId="0" nodeType="after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animEffect transition="in" filter="dissolve">
                                      <p:cBhvr>
                                        <p:cTn id="27" dur="1000"/>
                                        <p:tgtEl>
                                          <p:spTgt spid="10">
                                            <p:txEl>
                                              <p:pRg st="4" end="4"/>
                                            </p:txEl>
                                          </p:spTgt>
                                        </p:tgtEl>
                                      </p:cBhvr>
                                    </p:animEffect>
                                  </p:childTnLst>
                                </p:cTn>
                              </p:par>
                            </p:childTnLst>
                          </p:cTn>
                        </p:par>
                        <p:par>
                          <p:cTn id="28" fill="hold">
                            <p:stCondLst>
                              <p:cond delay="7000"/>
                            </p:stCondLst>
                            <p:childTnLst>
                              <p:par>
                                <p:cTn id="29" presetID="9" presetClass="entr" presetSubtype="0" fill="hold" grpId="0" nodeType="afterEffect">
                                  <p:stCondLst>
                                    <p:cond delay="0"/>
                                  </p:stCondLst>
                                  <p:childTnLst>
                                    <p:set>
                                      <p:cBhvr>
                                        <p:cTn id="30" dur="1" fill="hold">
                                          <p:stCondLst>
                                            <p:cond delay="0"/>
                                          </p:stCondLst>
                                        </p:cTn>
                                        <p:tgtEl>
                                          <p:spTgt spid="10">
                                            <p:txEl>
                                              <p:pRg st="5" end="5"/>
                                            </p:txEl>
                                          </p:spTgt>
                                        </p:tgtEl>
                                        <p:attrNameLst>
                                          <p:attrName>style.visibility</p:attrName>
                                        </p:attrNameLst>
                                      </p:cBhvr>
                                      <p:to>
                                        <p:strVal val="visible"/>
                                      </p:to>
                                    </p:set>
                                    <p:animEffect transition="in" filter="dissolve">
                                      <p:cBhvr>
                                        <p:cTn id="31" dur="1000"/>
                                        <p:tgtEl>
                                          <p:spTgt spid="10">
                                            <p:txEl>
                                              <p:pRg st="5" end="5"/>
                                            </p:txEl>
                                          </p:spTgt>
                                        </p:tgtEl>
                                      </p:cBhvr>
                                    </p:animEffect>
                                  </p:childTnLst>
                                </p:cTn>
                              </p:par>
                            </p:childTnLst>
                          </p:cTn>
                        </p:par>
                        <p:par>
                          <p:cTn id="32" fill="hold">
                            <p:stCondLst>
                              <p:cond delay="8000"/>
                            </p:stCondLst>
                            <p:childTnLst>
                              <p:par>
                                <p:cTn id="33" presetID="9" presetClass="entr" presetSubtype="0" fill="hold" grpId="0" nodeType="afterEffect">
                                  <p:stCondLst>
                                    <p:cond delay="0"/>
                                  </p:stCondLst>
                                  <p:childTnLst>
                                    <p:set>
                                      <p:cBhvr>
                                        <p:cTn id="34" dur="1" fill="hold">
                                          <p:stCondLst>
                                            <p:cond delay="0"/>
                                          </p:stCondLst>
                                        </p:cTn>
                                        <p:tgtEl>
                                          <p:spTgt spid="10">
                                            <p:txEl>
                                              <p:pRg st="6" end="6"/>
                                            </p:txEl>
                                          </p:spTgt>
                                        </p:tgtEl>
                                        <p:attrNameLst>
                                          <p:attrName>style.visibility</p:attrName>
                                        </p:attrNameLst>
                                      </p:cBhvr>
                                      <p:to>
                                        <p:strVal val="visible"/>
                                      </p:to>
                                    </p:set>
                                    <p:animEffect transition="in" filter="dissolve">
                                      <p:cBhvr>
                                        <p:cTn id="35" dur="1000"/>
                                        <p:tgtEl>
                                          <p:spTgt spid="1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7" name="Picture 11" descr="C:\Documents and Settings\lesa.scott\Local Settings\Temporary Internet Files\Content.IE5\6TPCKY4U\MPj04423100000[1].jpg"/>
          <p:cNvPicPr>
            <a:picLocks noChangeAspect="1" noChangeArrowheads="1"/>
          </p:cNvPicPr>
          <p:nvPr/>
        </p:nvPicPr>
        <p:blipFill>
          <a:blip r:embed="rId3" cstate="print"/>
          <a:srcRect/>
          <a:stretch>
            <a:fillRect/>
          </a:stretch>
        </p:blipFill>
        <p:spPr bwMode="auto">
          <a:xfrm rot="488355">
            <a:off x="3635300" y="3484702"/>
            <a:ext cx="3086100" cy="2057400"/>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838200" y="228600"/>
            <a:ext cx="7772400" cy="1143000"/>
          </a:xfrm>
        </p:spPr>
        <p:txBody>
          <a:bodyPr>
            <a:normAutofit/>
          </a:bodyPr>
          <a:lstStyle/>
          <a:p>
            <a:r>
              <a:rPr lang="en-US" dirty="0" smtClean="0"/>
              <a:t>How Are You Using Technology?</a:t>
            </a:r>
            <a:endParaRPr lang="en-US" dirty="0"/>
          </a:p>
        </p:txBody>
      </p:sp>
      <p:sp>
        <p:nvSpPr>
          <p:cNvPr id="3" name="Content Placeholder 2"/>
          <p:cNvSpPr>
            <a:spLocks noGrp="1"/>
          </p:cNvSpPr>
          <p:nvPr>
            <p:ph sz="half" idx="1"/>
          </p:nvPr>
        </p:nvSpPr>
        <p:spPr>
          <a:xfrm>
            <a:off x="685800" y="1676400"/>
            <a:ext cx="3749040" cy="1524000"/>
          </a:xfrm>
        </p:spPr>
        <p:txBody>
          <a:bodyPr>
            <a:normAutofit/>
          </a:bodyPr>
          <a:lstStyle/>
          <a:p>
            <a:pPr lvl="0"/>
            <a:r>
              <a:rPr lang="en-US" dirty="0" smtClean="0"/>
              <a:t>Is the technology being used “Just because it’s there”? </a:t>
            </a:r>
          </a:p>
        </p:txBody>
      </p:sp>
      <p:pic>
        <p:nvPicPr>
          <p:cNvPr id="27650" name="Picture 2"/>
          <p:cNvPicPr>
            <a:picLocks noChangeAspect="1" noChangeArrowheads="1"/>
          </p:cNvPicPr>
          <p:nvPr/>
        </p:nvPicPr>
        <p:blipFill>
          <a:blip r:embed="rId4" cstate="print"/>
          <a:srcRect/>
          <a:stretch>
            <a:fillRect/>
          </a:stretch>
        </p:blipFill>
        <p:spPr bwMode="auto">
          <a:xfrm rot="20834823">
            <a:off x="4879265" y="1531907"/>
            <a:ext cx="2328658" cy="1663327"/>
          </a:xfrm>
          <a:prstGeom prst="rect">
            <a:avLst/>
          </a:prstGeom>
          <a:ln>
            <a:noFill/>
          </a:ln>
          <a:effectLst>
            <a:outerShdw blurRad="292100" dist="139700" dir="2700000" algn="tl" rotWithShape="0">
              <a:srgbClr val="333333">
                <a:alpha val="65000"/>
              </a:srgbClr>
            </a:outerShdw>
          </a:effectLst>
        </p:spPr>
      </p:pic>
      <p:pic>
        <p:nvPicPr>
          <p:cNvPr id="4098" name="Picture 2" descr="C:\Documents and Settings\lesa.scott\Local Settings\Temporary Internet Files\Content.IE5\OEAKB5JA\MPj04386910000[1].jpg"/>
          <p:cNvPicPr>
            <a:picLocks noGrp="1" noChangeAspect="1" noChangeArrowheads="1"/>
          </p:cNvPicPr>
          <p:nvPr>
            <p:ph sz="half" idx="2"/>
          </p:nvPr>
        </p:nvPicPr>
        <p:blipFill>
          <a:blip r:embed="rId5" cstate="print"/>
          <a:stretch>
            <a:fillRect/>
          </a:stretch>
        </p:blipFill>
        <p:spPr bwMode="auto">
          <a:xfrm>
            <a:off x="6172200" y="2819400"/>
            <a:ext cx="2057400" cy="3109423"/>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rot="20754949">
            <a:off x="321392" y="2315870"/>
            <a:ext cx="8672092" cy="2308324"/>
          </a:xfrm>
          <a:prstGeom prst="rect">
            <a:avLst/>
          </a:prstGeom>
          <a:solidFill>
            <a:srgbClr val="FFFF00"/>
          </a:solidFill>
          <a:effectLst>
            <a:glow rad="228600">
              <a:schemeClr val="accent4">
                <a:satMod val="175000"/>
                <a:alpha val="40000"/>
              </a:schemeClr>
            </a:glow>
          </a:effectLst>
        </p:spPr>
        <p:txBody>
          <a:bodyPr wrap="square" rtlCol="0">
            <a:spAutoFit/>
          </a:bodyPr>
          <a:lstStyle/>
          <a:p>
            <a:pPr>
              <a:buFont typeface="Arial" pitchFamily="34" charset="0"/>
              <a:buChar char="•"/>
            </a:pPr>
            <a:r>
              <a:rPr lang="en-US" sz="3600" dirty="0" smtClean="0"/>
              <a:t>Lacks focus</a:t>
            </a:r>
          </a:p>
          <a:p>
            <a:pPr>
              <a:buFont typeface="Arial" pitchFamily="34" charset="0"/>
              <a:buChar char="•"/>
            </a:pPr>
            <a:r>
              <a:rPr lang="en-US" sz="3600" dirty="0" smtClean="0"/>
              <a:t>No purpose</a:t>
            </a:r>
          </a:p>
          <a:p>
            <a:pPr>
              <a:buFont typeface="Arial" pitchFamily="34" charset="0"/>
              <a:buChar char="•"/>
            </a:pPr>
            <a:r>
              <a:rPr lang="en-US" sz="3600" dirty="0" smtClean="0"/>
              <a:t>Add on</a:t>
            </a:r>
          </a:p>
          <a:p>
            <a:pPr>
              <a:buFont typeface="Arial" pitchFamily="34" charset="0"/>
              <a:buChar char="•"/>
            </a:pPr>
            <a:r>
              <a:rPr lang="en-US" sz="3600" dirty="0" smtClean="0"/>
              <a:t>No real impact on the learning process</a:t>
            </a:r>
            <a:endParaRPr lang="en-US" sz="3600" dirty="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p:cNvSpPr>
            <a:spLocks noGrp="1" noChangeArrowheads="1"/>
          </p:cNvSpPr>
          <p:nvPr>
            <p:ph type="title"/>
            <p:custDataLst>
              <p:tags r:id="rId2"/>
            </p:custDataLst>
          </p:nvPr>
        </p:nvSpPr>
        <p:spPr>
          <a:xfrm>
            <a:off x="841249" y="304800"/>
            <a:ext cx="7921752" cy="1143000"/>
          </a:xfrm>
        </p:spPr>
        <p:txBody>
          <a:bodyPr/>
          <a:lstStyle/>
          <a:p>
            <a:pPr>
              <a:defRPr/>
            </a:pPr>
            <a:r>
              <a:rPr lang="en-US" dirty="0" smtClean="0"/>
              <a:t>How Are You Using Technology?</a:t>
            </a:r>
          </a:p>
        </p:txBody>
      </p:sp>
      <p:sp>
        <p:nvSpPr>
          <p:cNvPr id="629763" name="Rectangle 3"/>
          <p:cNvSpPr>
            <a:spLocks noGrp="1" noChangeArrowheads="1"/>
          </p:cNvSpPr>
          <p:nvPr>
            <p:ph type="body" sz="half" idx="2"/>
            <p:custDataLst>
              <p:tags r:id="rId3"/>
            </p:custDataLst>
          </p:nvPr>
        </p:nvSpPr>
        <p:spPr>
          <a:xfrm>
            <a:off x="4800600" y="1600200"/>
            <a:ext cx="4343400" cy="4149725"/>
          </a:xfrm>
        </p:spPr>
        <p:txBody>
          <a:bodyPr>
            <a:normAutofit/>
          </a:bodyPr>
          <a:lstStyle/>
          <a:p>
            <a:r>
              <a:rPr lang="en-US" dirty="0" smtClean="0"/>
              <a:t>Little pedagogical change</a:t>
            </a:r>
          </a:p>
          <a:p>
            <a:pPr lvl="1"/>
            <a:r>
              <a:rPr lang="en-US" dirty="0" smtClean="0"/>
              <a:t>Typing assignments instead of hand writing.</a:t>
            </a:r>
          </a:p>
          <a:p>
            <a:pPr lvl="1"/>
            <a:r>
              <a:rPr lang="en-US" dirty="0" smtClean="0"/>
              <a:t>Projecting notes on a white board.</a:t>
            </a:r>
          </a:p>
          <a:p>
            <a:pPr lvl="1"/>
            <a:r>
              <a:rPr lang="en-US" dirty="0" smtClean="0"/>
              <a:t>Play a video.</a:t>
            </a:r>
          </a:p>
        </p:txBody>
      </p:sp>
      <p:pic>
        <p:nvPicPr>
          <p:cNvPr id="6" name="Picture 4" descr="C:\Documents and Settings\lesa.scott\Local Settings\Temporary Internet Files\Content.IE5\6TPCKY4U\MPj04394650000[1].jpg"/>
          <p:cNvPicPr>
            <a:picLocks noChangeAspect="1" noChangeArrowheads="1"/>
          </p:cNvPicPr>
          <p:nvPr/>
        </p:nvPicPr>
        <p:blipFill>
          <a:blip r:embed="rId6" cstate="print"/>
          <a:srcRect/>
          <a:stretch>
            <a:fillRect/>
          </a:stretch>
        </p:blipFill>
        <p:spPr bwMode="auto">
          <a:xfrm>
            <a:off x="762000" y="1447800"/>
            <a:ext cx="3929962" cy="2971800"/>
          </a:xfrm>
          <a:prstGeom prst="rect">
            <a:avLst/>
          </a:prstGeom>
          <a:ln>
            <a:noFill/>
          </a:ln>
          <a:effectLst>
            <a:outerShdw blurRad="292100" dist="139700" dir="2700000" algn="tl" rotWithShape="0">
              <a:srgbClr val="333333">
                <a:alpha val="65000"/>
              </a:srgbClr>
            </a:outerShdw>
          </a:effectLst>
        </p:spPr>
      </p:pic>
      <p:pic>
        <p:nvPicPr>
          <p:cNvPr id="7" name="Picture 2" descr="C:\Documents and Settings\lesa.scott\Local Settings\Temporary Internet Files\Content.IE5\VRE95CAL\MCPE00543_0000[1].wmf"/>
          <p:cNvPicPr>
            <a:picLocks noChangeAspect="1" noChangeArrowheads="1"/>
          </p:cNvPicPr>
          <p:nvPr/>
        </p:nvPicPr>
        <p:blipFill>
          <a:blip r:embed="rId7" cstate="print"/>
          <a:srcRect/>
          <a:stretch>
            <a:fillRect/>
          </a:stretch>
        </p:blipFill>
        <p:spPr bwMode="auto">
          <a:xfrm>
            <a:off x="5562600" y="4114800"/>
            <a:ext cx="1592356" cy="2514600"/>
          </a:xfrm>
          <a:prstGeom prst="rect">
            <a:avLst/>
          </a:prstGeom>
          <a:ln>
            <a:noFill/>
          </a:ln>
          <a:effectLst>
            <a:outerShdw blurRad="292100" dist="139700" dir="2700000" algn="tl" rotWithShape="0">
              <a:srgbClr val="333333">
                <a:alpha val="65000"/>
              </a:srgbClr>
            </a:outerShdw>
          </a:effectLst>
        </p:spPr>
      </p:pic>
      <p:pic>
        <p:nvPicPr>
          <p:cNvPr id="8" name="Picture 3" descr="C:\Documents and Settings\lesa.scott\Local Settings\Temporary Internet Files\Content.IE5\OEAKB5JA\MCj03968600000[1].wmf"/>
          <p:cNvPicPr>
            <a:picLocks noChangeAspect="1" noChangeArrowheads="1"/>
          </p:cNvPicPr>
          <p:nvPr/>
        </p:nvPicPr>
        <p:blipFill>
          <a:blip r:embed="rId8" cstate="print"/>
          <a:srcRect/>
          <a:stretch>
            <a:fillRect/>
          </a:stretch>
        </p:blipFill>
        <p:spPr bwMode="auto">
          <a:xfrm>
            <a:off x="2590800" y="4953000"/>
            <a:ext cx="2548934" cy="762000"/>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rot="20754949">
            <a:off x="388797" y="2476597"/>
            <a:ext cx="8672092" cy="1754326"/>
          </a:xfrm>
          <a:prstGeom prst="rect">
            <a:avLst/>
          </a:prstGeom>
          <a:solidFill>
            <a:srgbClr val="FFFF00"/>
          </a:solidFill>
          <a:effectLst>
            <a:glow rad="228600">
              <a:schemeClr val="accent4">
                <a:satMod val="175000"/>
                <a:alpha val="40000"/>
              </a:schemeClr>
            </a:glow>
          </a:effectLst>
        </p:spPr>
        <p:txBody>
          <a:bodyPr wrap="square" rtlCol="0">
            <a:spAutoFit/>
          </a:bodyPr>
          <a:lstStyle/>
          <a:p>
            <a:pPr algn="ctr"/>
            <a:r>
              <a:rPr lang="en-US" sz="3600" dirty="0" smtClean="0"/>
              <a:t>Teacher Centered </a:t>
            </a:r>
            <a:r>
              <a:rPr lang="en-US" sz="3600" i="1" dirty="0" err="1" smtClean="0"/>
              <a:t>vs</a:t>
            </a:r>
            <a:r>
              <a:rPr lang="en-US" sz="3600" dirty="0" smtClean="0"/>
              <a:t> Student Centered</a:t>
            </a:r>
          </a:p>
          <a:p>
            <a:pPr algn="ctr"/>
            <a:r>
              <a:rPr lang="en-US" sz="3600" i="1" dirty="0" smtClean="0"/>
              <a:t>or</a:t>
            </a:r>
          </a:p>
          <a:p>
            <a:pPr algn="ctr"/>
            <a:r>
              <a:rPr lang="en-US" sz="3600" dirty="0" smtClean="0"/>
              <a:t>Computer Thinking </a:t>
            </a:r>
            <a:r>
              <a:rPr lang="en-US" sz="3600" i="1" dirty="0" err="1" smtClean="0"/>
              <a:t>vs</a:t>
            </a:r>
            <a:r>
              <a:rPr lang="en-US" sz="3600" dirty="0" smtClean="0"/>
              <a:t> Student Thinking</a:t>
            </a:r>
            <a:endParaRPr lang="en-US" sz="3600" dirty="0"/>
          </a:p>
        </p:txBody>
      </p:sp>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29763">
                                            <p:txEl>
                                              <p:pRg st="0" end="0"/>
                                            </p:txEl>
                                          </p:spTgt>
                                        </p:tgtEl>
                                        <p:attrNameLst>
                                          <p:attrName>style.visibility</p:attrName>
                                        </p:attrNameLst>
                                      </p:cBhvr>
                                      <p:to>
                                        <p:strVal val="visible"/>
                                      </p:to>
                                    </p:set>
                                    <p:animEffect transition="in" filter="dissolve">
                                      <p:cBhvr>
                                        <p:cTn id="7" dur="1000"/>
                                        <p:tgtEl>
                                          <p:spTgt spid="629763">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29763">
                                            <p:txEl>
                                              <p:pRg st="1" end="1"/>
                                            </p:txEl>
                                          </p:spTgt>
                                        </p:tgtEl>
                                        <p:attrNameLst>
                                          <p:attrName>style.visibility</p:attrName>
                                        </p:attrNameLst>
                                      </p:cBhvr>
                                      <p:to>
                                        <p:strVal val="visible"/>
                                      </p:to>
                                    </p:set>
                                    <p:animEffect transition="in" filter="dissolve">
                                      <p:cBhvr>
                                        <p:cTn id="10" dur="1000"/>
                                        <p:tgtEl>
                                          <p:spTgt spid="62976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629763">
                                            <p:txEl>
                                              <p:pRg st="2" end="2"/>
                                            </p:txEl>
                                          </p:spTgt>
                                        </p:tgtEl>
                                        <p:attrNameLst>
                                          <p:attrName>style.visibility</p:attrName>
                                        </p:attrNameLst>
                                      </p:cBhvr>
                                      <p:to>
                                        <p:strVal val="visible"/>
                                      </p:to>
                                    </p:set>
                                    <p:animEffect transition="in" filter="dissolve">
                                      <p:cBhvr>
                                        <p:cTn id="15" dur="1000"/>
                                        <p:tgtEl>
                                          <p:spTgt spid="62976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629763">
                                            <p:txEl>
                                              <p:pRg st="3" end="3"/>
                                            </p:txEl>
                                          </p:spTgt>
                                        </p:tgtEl>
                                        <p:attrNameLst>
                                          <p:attrName>style.visibility</p:attrName>
                                        </p:attrNameLst>
                                      </p:cBhvr>
                                      <p:to>
                                        <p:strVal val="visible"/>
                                      </p:to>
                                    </p:set>
                                    <p:animEffect transition="in" filter="dissolve">
                                      <p:cBhvr>
                                        <p:cTn id="20" dur="1000"/>
                                        <p:tgtEl>
                                          <p:spTgt spid="62976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000" fill="hold"/>
                                        <p:tgtEl>
                                          <p:spTgt spid="9"/>
                                        </p:tgtEl>
                                        <p:attrNameLst>
                                          <p:attrName>ppt_x</p:attrName>
                                        </p:attrNameLst>
                                      </p:cBhvr>
                                      <p:tavLst>
                                        <p:tav tm="0">
                                          <p:val>
                                            <p:strVal val="#ppt_x"/>
                                          </p:val>
                                        </p:tav>
                                        <p:tav tm="100000">
                                          <p:val>
                                            <p:strVal val="#ppt_x"/>
                                          </p:val>
                                        </p:tav>
                                      </p:tavLst>
                                    </p:anim>
                                    <p:anim calcmode="lin" valueType="num">
                                      <p:cBhvr additive="base">
                                        <p:cTn id="26"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9763" grpId="0" build="p"/>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447800"/>
            <a:ext cx="4495800" cy="4572000"/>
          </a:xfrm>
        </p:spPr>
        <p:txBody>
          <a:bodyPr>
            <a:normAutofit/>
          </a:bodyPr>
          <a:lstStyle/>
          <a:p>
            <a:pPr lvl="0"/>
            <a:r>
              <a:rPr lang="en-US" dirty="0" smtClean="0"/>
              <a:t>Enhance the learning environment</a:t>
            </a:r>
          </a:p>
          <a:p>
            <a:pPr lvl="0"/>
            <a:r>
              <a:rPr lang="en-US" dirty="0" smtClean="0"/>
              <a:t>Connect with the world outside the classroom</a:t>
            </a:r>
          </a:p>
          <a:p>
            <a:pPr lvl="0"/>
            <a:r>
              <a:rPr lang="en-US" dirty="0" smtClean="0"/>
              <a:t>As a tool in a constructivist learning environment</a:t>
            </a:r>
          </a:p>
          <a:p>
            <a:pPr lvl="0"/>
            <a:endParaRPr lang="en-US" dirty="0" smtClean="0"/>
          </a:p>
        </p:txBody>
      </p:sp>
      <p:pic>
        <p:nvPicPr>
          <p:cNvPr id="6148" name="Picture 4"/>
          <p:cNvPicPr>
            <a:picLocks noChangeAspect="1" noChangeArrowheads="1"/>
          </p:cNvPicPr>
          <p:nvPr/>
        </p:nvPicPr>
        <p:blipFill>
          <a:blip r:embed="rId3" cstate="print"/>
          <a:srcRect l="7407" t="17542" r="14815" b="6597"/>
          <a:stretch>
            <a:fillRect/>
          </a:stretch>
        </p:blipFill>
        <p:spPr bwMode="auto">
          <a:xfrm>
            <a:off x="1524000" y="4724400"/>
            <a:ext cx="1600200" cy="1752600"/>
          </a:xfrm>
          <a:prstGeom prst="rect">
            <a:avLst/>
          </a:prstGeom>
          <a:noFill/>
          <a:ln w="9525">
            <a:noFill/>
            <a:miter lim="800000"/>
            <a:headEnd/>
            <a:tailEnd/>
          </a:ln>
        </p:spPr>
      </p:pic>
      <p:pic>
        <p:nvPicPr>
          <p:cNvPr id="6147" name="Picture 3"/>
          <p:cNvPicPr>
            <a:picLocks noChangeAspect="1" noChangeArrowheads="1"/>
          </p:cNvPicPr>
          <p:nvPr/>
        </p:nvPicPr>
        <p:blipFill>
          <a:blip r:embed="rId4" cstate="print"/>
          <a:srcRect t="35714" b="14286"/>
          <a:stretch>
            <a:fillRect/>
          </a:stretch>
        </p:blipFill>
        <p:spPr bwMode="auto">
          <a:xfrm>
            <a:off x="685800" y="4572000"/>
            <a:ext cx="1971675" cy="533400"/>
          </a:xfrm>
          <a:prstGeom prst="rect">
            <a:avLst/>
          </a:prstGeom>
          <a:ln>
            <a:noFill/>
          </a:ln>
          <a:effectLst>
            <a:outerShdw blurRad="292100" dist="139700" dir="2700000" algn="tl" rotWithShape="0">
              <a:srgbClr val="333333">
                <a:alpha val="65000"/>
              </a:srgbClr>
            </a:outerShdw>
          </a:effectLst>
        </p:spPr>
      </p:pic>
      <p:sp>
        <p:nvSpPr>
          <p:cNvPr id="7" name="Title 1"/>
          <p:cNvSpPr txBox="1">
            <a:spLocks/>
          </p:cNvSpPr>
          <p:nvPr/>
        </p:nvSpPr>
        <p:spPr>
          <a:xfrm>
            <a:off x="838200" y="381000"/>
            <a:ext cx="7772400" cy="914400"/>
          </a:xfrm>
          <a:prstGeom prst="rect">
            <a:avLst/>
          </a:prstGeom>
        </p:spPr>
        <p:txBody>
          <a:bodyPr bIns="91440"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effectLst/>
                <a:uLnTx/>
                <a:uFillTx/>
                <a:latin typeface="+mj-lt"/>
                <a:ea typeface="+mj-ea"/>
                <a:cs typeface="+mj-cs"/>
              </a:rPr>
              <a:t>How Are You Using Technology?</a:t>
            </a:r>
            <a:endParaRPr kumimoji="0" lang="en-US" sz="4400" b="0" i="0" u="none" strike="noStrike" kern="1200" cap="none" spc="0" normalizeH="0" baseline="0" noProof="0" dirty="0">
              <a:ln>
                <a:noFill/>
              </a:ln>
              <a:effectLst/>
              <a:uLnTx/>
              <a:uFillTx/>
              <a:latin typeface="+mj-lt"/>
              <a:ea typeface="+mj-ea"/>
              <a:cs typeface="+mj-cs"/>
            </a:endParaRPr>
          </a:p>
        </p:txBody>
      </p:sp>
      <p:pic>
        <p:nvPicPr>
          <p:cNvPr id="26626" name="Picture 2" descr="\\SD15\sd15_staff\lesa.scott\My Documents\My Pictures\Microsoft Clip Organizer\00439416.jpg"/>
          <p:cNvPicPr>
            <a:picLocks noChangeAspect="1" noChangeArrowheads="1"/>
          </p:cNvPicPr>
          <p:nvPr/>
        </p:nvPicPr>
        <p:blipFill>
          <a:blip r:embed="rId5" cstate="print"/>
          <a:srcRect/>
          <a:stretch>
            <a:fillRect/>
          </a:stretch>
        </p:blipFill>
        <p:spPr bwMode="auto">
          <a:xfrm>
            <a:off x="5029200" y="1447800"/>
            <a:ext cx="1905000" cy="1905000"/>
          </a:xfrm>
          <a:prstGeom prst="rect">
            <a:avLst/>
          </a:prstGeom>
          <a:ln>
            <a:noFill/>
          </a:ln>
          <a:effectLst>
            <a:outerShdw blurRad="292100" dist="139700" dir="2700000" algn="tl" rotWithShape="0">
              <a:srgbClr val="333333">
                <a:alpha val="65000"/>
              </a:srgbClr>
            </a:outerShdw>
          </a:effectLst>
        </p:spPr>
      </p:pic>
      <p:pic>
        <p:nvPicPr>
          <p:cNvPr id="1026" name="Picture 2"/>
          <p:cNvPicPr>
            <a:picLocks noChangeAspect="1" noChangeArrowheads="1"/>
          </p:cNvPicPr>
          <p:nvPr/>
        </p:nvPicPr>
        <p:blipFill>
          <a:blip r:embed="rId6" cstate="print"/>
          <a:srcRect/>
          <a:stretch>
            <a:fillRect/>
          </a:stretch>
        </p:blipFill>
        <p:spPr bwMode="auto">
          <a:xfrm>
            <a:off x="7086600" y="2133600"/>
            <a:ext cx="1762289" cy="2085975"/>
          </a:xfrm>
          <a:prstGeom prst="rect">
            <a:avLst/>
          </a:prstGeom>
          <a:ln>
            <a:noFill/>
          </a:ln>
          <a:effectLst>
            <a:outerShdw blurRad="292100" dist="139700" dir="2700000" algn="tl" rotWithShape="0">
              <a:srgbClr val="333333">
                <a:alpha val="65000"/>
              </a:srgbClr>
            </a:outerShdw>
          </a:effectLst>
        </p:spPr>
      </p:pic>
      <p:pic>
        <p:nvPicPr>
          <p:cNvPr id="1027" name="Picture 3"/>
          <p:cNvPicPr>
            <a:picLocks noChangeAspect="1" noChangeArrowheads="1"/>
          </p:cNvPicPr>
          <p:nvPr/>
        </p:nvPicPr>
        <p:blipFill>
          <a:blip r:embed="rId7" cstate="print"/>
          <a:srcRect/>
          <a:stretch>
            <a:fillRect/>
          </a:stretch>
        </p:blipFill>
        <p:spPr bwMode="auto">
          <a:xfrm>
            <a:off x="3429000" y="4419600"/>
            <a:ext cx="5342103" cy="21336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3048000"/>
            <a:ext cx="7086600" cy="2209800"/>
          </a:xfrm>
        </p:spPr>
        <p:txBody>
          <a:bodyPr>
            <a:normAutofit/>
          </a:bodyPr>
          <a:lstStyle/>
          <a:p>
            <a:pPr algn="r"/>
            <a:r>
              <a:rPr lang="en-US" sz="5400" dirty="0" smtClean="0"/>
              <a:t>Is the Technology</a:t>
            </a:r>
            <a:br>
              <a:rPr lang="en-US" sz="5400" dirty="0" smtClean="0"/>
            </a:br>
            <a:r>
              <a:rPr lang="en-US" sz="5400" dirty="0" smtClean="0"/>
              <a:t>Allowing Students to… </a:t>
            </a:r>
            <a:endParaRPr lang="en-US" sz="5400" dirty="0"/>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09600" y="2438400"/>
            <a:ext cx="7924800" cy="4572000"/>
          </a:xfrm>
          <a:prstGeom prst="rect">
            <a:avLst/>
          </a:prstGeom>
          <a:noFill/>
        </p:spPr>
        <p:txBody>
          <a:bodyPr wrap="square" rtlCol="0">
            <a:noAutofit/>
          </a:bodyPr>
          <a:lstStyle/>
          <a:p>
            <a:pPr lvl="1"/>
            <a:r>
              <a:rPr lang="en-US" sz="6000" dirty="0" smtClean="0"/>
              <a:t>..learn from people they never would have been able to without it?</a:t>
            </a:r>
          </a:p>
        </p:txBody>
      </p:sp>
      <p:pic>
        <p:nvPicPr>
          <p:cNvPr id="12" name="Picture 11"/>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4191000" y="0"/>
            <a:ext cx="7765662" cy="16476125"/>
          </a:xfrm>
          <a:prstGeom prst="rect">
            <a:avLst/>
          </a:prstGeom>
        </p:spPr>
      </p:pic>
    </p:spTree>
  </p:cSld>
  <p:clrMapOvr>
    <a:masterClrMapping/>
  </p:clrMapOvr>
  <p:transition spd="slow">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10.xml><?xml version="1.0" encoding="utf-8"?>
<p:tagLst xmlns:a="http://schemas.openxmlformats.org/drawingml/2006/main" xmlns:r="http://schemas.openxmlformats.org/officeDocument/2006/relationships" xmlns:p="http://schemas.openxmlformats.org/presentationml/2006/main">
  <p:tag name="DVSECTIONID" val="HsVeI2TwAzQM9S4tQjLvMM"/>
</p:tagLst>
</file>

<file path=ppt/tags/tag11.xml><?xml version="1.0" encoding="utf-8"?>
<p:tagLst xmlns:a="http://schemas.openxmlformats.org/drawingml/2006/main" xmlns:r="http://schemas.openxmlformats.org/officeDocument/2006/relationships" xmlns:p="http://schemas.openxmlformats.org/presentationml/2006/main">
  <p:tag name="DVSHAPEID" val="ulJFhM9s1uk4SUavhm7qdN"/>
</p:tagLst>
</file>

<file path=ppt/tags/tag12.xml><?xml version="1.0" encoding="utf-8"?>
<p:tagLst xmlns:a="http://schemas.openxmlformats.org/drawingml/2006/main" xmlns:r="http://schemas.openxmlformats.org/officeDocument/2006/relationships" xmlns:p="http://schemas.openxmlformats.org/presentationml/2006/main">
  <p:tag name="DVSHAPEID" val="zRE8H4Cw6MhrnQZNFfxntk"/>
</p:tagLst>
</file>

<file path=ppt/tags/tag13.xml><?xml version="1.0" encoding="utf-8"?>
<p:tagLst xmlns:a="http://schemas.openxmlformats.org/drawingml/2006/main" xmlns:r="http://schemas.openxmlformats.org/officeDocument/2006/relationships" xmlns:p="http://schemas.openxmlformats.org/presentationml/2006/main">
  <p:tag name="DVSECTIONID" val="HsVeI2TwAzQM9S4tQjLvMM"/>
</p:tagLst>
</file>

<file path=ppt/tags/tag14.xml><?xml version="1.0" encoding="utf-8"?>
<p:tagLst xmlns:a="http://schemas.openxmlformats.org/drawingml/2006/main" xmlns:r="http://schemas.openxmlformats.org/officeDocument/2006/relationships" xmlns:p="http://schemas.openxmlformats.org/presentationml/2006/main">
  <p:tag name="DVSHAPEID" val="ulJFhM9s1uk4SUavhm7qdN"/>
</p:tagLst>
</file>

<file path=ppt/tags/tag15.xml><?xml version="1.0" encoding="utf-8"?>
<p:tagLst xmlns:a="http://schemas.openxmlformats.org/drawingml/2006/main" xmlns:r="http://schemas.openxmlformats.org/officeDocument/2006/relationships" xmlns:p="http://schemas.openxmlformats.org/presentationml/2006/main">
  <p:tag name="DVSHAPEID" val="zRE8H4Cw6MhrnQZNFfxntk"/>
</p:tagLst>
</file>

<file path=ppt/tags/tag16.xml><?xml version="1.0" encoding="utf-8"?>
<p:tagLst xmlns:a="http://schemas.openxmlformats.org/drawingml/2006/main" xmlns:r="http://schemas.openxmlformats.org/officeDocument/2006/relationships" xmlns:p="http://schemas.openxmlformats.org/presentationml/2006/main">
  <p:tag name="DVSECTIONID" val="HsVeI2TwAzQM9S4tQjLvMM"/>
</p:tagLst>
</file>

<file path=ppt/tags/tag17.xml><?xml version="1.0" encoding="utf-8"?>
<p:tagLst xmlns:a="http://schemas.openxmlformats.org/drawingml/2006/main" xmlns:r="http://schemas.openxmlformats.org/officeDocument/2006/relationships" xmlns:p="http://schemas.openxmlformats.org/presentationml/2006/main">
  <p:tag name="DVSHAPEID" val="ulJFhM9s1uk4SUavhm7qdN"/>
</p:tagLst>
</file>

<file path=ppt/tags/tag18.xml><?xml version="1.0" encoding="utf-8"?>
<p:tagLst xmlns:a="http://schemas.openxmlformats.org/drawingml/2006/main" xmlns:r="http://schemas.openxmlformats.org/officeDocument/2006/relationships" xmlns:p="http://schemas.openxmlformats.org/presentationml/2006/main">
  <p:tag name="DVSHAPEID" val="zRE8H4Cw6MhrnQZNFfxntk"/>
</p:tagLst>
</file>

<file path=ppt/tags/tag19.xml><?xml version="1.0" encoding="utf-8"?>
<p:tagLst xmlns:a="http://schemas.openxmlformats.org/drawingml/2006/main" xmlns:r="http://schemas.openxmlformats.org/officeDocument/2006/relationships" xmlns:p="http://schemas.openxmlformats.org/presentationml/2006/main">
  <p:tag name="DVSECTIONID" val="HsVeI2TwAzQM9S4tQjLvMM"/>
</p:tagLst>
</file>

<file path=ppt/tags/tag2.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ags/tag20.xml><?xml version="1.0" encoding="utf-8"?>
<p:tagLst xmlns:a="http://schemas.openxmlformats.org/drawingml/2006/main" xmlns:r="http://schemas.openxmlformats.org/officeDocument/2006/relationships" xmlns:p="http://schemas.openxmlformats.org/presentationml/2006/main">
  <p:tag name="DVSHAPEID" val="ulJFhM9s1uk4SUavhm7qdN"/>
</p:tagLst>
</file>

<file path=ppt/tags/tag21.xml><?xml version="1.0" encoding="utf-8"?>
<p:tagLst xmlns:a="http://schemas.openxmlformats.org/drawingml/2006/main" xmlns:r="http://schemas.openxmlformats.org/officeDocument/2006/relationships" xmlns:p="http://schemas.openxmlformats.org/presentationml/2006/main">
  <p:tag name="DVSHAPEID" val="zRE8H4Cw6MhrnQZNFfxntk"/>
</p:tagLst>
</file>

<file path=ppt/tags/tag22.xml><?xml version="1.0" encoding="utf-8"?>
<p:tagLst xmlns:a="http://schemas.openxmlformats.org/drawingml/2006/main" xmlns:r="http://schemas.openxmlformats.org/officeDocument/2006/relationships" xmlns:p="http://schemas.openxmlformats.org/presentationml/2006/main">
  <p:tag name="DVSECTIONID" val="HsVeI2TwAzQM9S4tQjLvMM"/>
</p:tagLst>
</file>

<file path=ppt/tags/tag23.xml><?xml version="1.0" encoding="utf-8"?>
<p:tagLst xmlns:a="http://schemas.openxmlformats.org/drawingml/2006/main" xmlns:r="http://schemas.openxmlformats.org/officeDocument/2006/relationships" xmlns:p="http://schemas.openxmlformats.org/presentationml/2006/main">
  <p:tag name="DVSHAPEID" val="ulJFhM9s1uk4SUavhm7qdN"/>
</p:tagLst>
</file>

<file path=ppt/tags/tag24.xml><?xml version="1.0" encoding="utf-8"?>
<p:tagLst xmlns:a="http://schemas.openxmlformats.org/drawingml/2006/main" xmlns:r="http://schemas.openxmlformats.org/officeDocument/2006/relationships" xmlns:p="http://schemas.openxmlformats.org/presentationml/2006/main">
  <p:tag name="DVSHAPEID" val="zRE8H4Cw6MhrnQZNFfxntk"/>
</p:tagLst>
</file>

<file path=ppt/tags/tag3.xml><?xml version="1.0" encoding="utf-8"?>
<p:tagLst xmlns:a="http://schemas.openxmlformats.org/drawingml/2006/main" xmlns:r="http://schemas.openxmlformats.org/officeDocument/2006/relationships" xmlns:p="http://schemas.openxmlformats.org/presentationml/2006/main">
  <p:tag name="DVSHAPEID" val="0uhWvCQomImT50qU5y4Znw"/>
</p:tagLst>
</file>

<file path=ppt/tags/tag4.xml><?xml version="1.0" encoding="utf-8"?>
<p:tagLst xmlns:a="http://schemas.openxmlformats.org/drawingml/2006/main" xmlns:r="http://schemas.openxmlformats.org/officeDocument/2006/relationships" xmlns:p="http://schemas.openxmlformats.org/presentationml/2006/main">
  <p:tag name="DVSECTIONID" val="gLLkbNYfJYmMS8cGCr6Zqx"/>
</p:tagLst>
</file>

<file path=ppt/tags/tag5.xml><?xml version="1.0" encoding="utf-8"?>
<p:tagLst xmlns:a="http://schemas.openxmlformats.org/drawingml/2006/main" xmlns:r="http://schemas.openxmlformats.org/officeDocument/2006/relationships" xmlns:p="http://schemas.openxmlformats.org/presentationml/2006/main">
  <p:tag name="DVSECTIONID" val="HsVeI2TwAzQM9S4tQjLvMM"/>
</p:tagLst>
</file>

<file path=ppt/tags/tag6.xml><?xml version="1.0" encoding="utf-8"?>
<p:tagLst xmlns:a="http://schemas.openxmlformats.org/drawingml/2006/main" xmlns:r="http://schemas.openxmlformats.org/officeDocument/2006/relationships" xmlns:p="http://schemas.openxmlformats.org/presentationml/2006/main">
  <p:tag name="DVSHAPEID" val="ulJFhM9s1uk4SUavhm7qdN"/>
</p:tagLst>
</file>

<file path=ppt/tags/tag7.xml><?xml version="1.0" encoding="utf-8"?>
<p:tagLst xmlns:a="http://schemas.openxmlformats.org/drawingml/2006/main" xmlns:r="http://schemas.openxmlformats.org/officeDocument/2006/relationships" xmlns:p="http://schemas.openxmlformats.org/presentationml/2006/main">
  <p:tag name="DVSHAPEID" val="zRE8H4Cw6MhrnQZNFfxntk"/>
</p:tagLst>
</file>

<file path=ppt/tags/tag8.xml><?xml version="1.0" encoding="utf-8"?>
<p:tagLst xmlns:a="http://schemas.openxmlformats.org/drawingml/2006/main" xmlns:r="http://schemas.openxmlformats.org/officeDocument/2006/relationships" xmlns:p="http://schemas.openxmlformats.org/presentationml/2006/main">
  <p:tag name="DVSECTIONID" val="HsVeI2TwAzQM9S4tQjLvMM"/>
</p:tagLst>
</file>

<file path=ppt/tags/tag9.xml><?xml version="1.0" encoding="utf-8"?>
<p:tagLst xmlns:a="http://schemas.openxmlformats.org/drawingml/2006/main" xmlns:r="http://schemas.openxmlformats.org/officeDocument/2006/relationships" xmlns:p="http://schemas.openxmlformats.org/presentationml/2006/main">
  <p:tag name="DVSHAPEID" val="ulJFhM9s1uk4SUavhm7qdN"/>
</p:tagLst>
</file>

<file path=ppt/theme/theme1.xml><?xml version="1.0" encoding="utf-8"?>
<a:theme xmlns:a="http://schemas.openxmlformats.org/drawingml/2006/main" name="TS101674557">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file>

<file path=customXml/item2.xml><?xml version="1.0" encoding="utf-8"?>
<?mso-contentType ?>
<FormTemplates xmlns="http://schemas.microsoft.com/sharepoint/v3/contenttype/forms">
  <Display>DocumentLibraryForm</Display>
  <Edit>AssetEditForm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33" ma:contentTypeDescription="Create a new document." ma:contentTypeScope="" ma:versionID="37d3ec2b48d53e45b233ad8f52fe1b11"/>
</file>

<file path=customXml/itemProps1.xml><?xml version="1.0" encoding="utf-8"?>
<ds:datastoreItem xmlns:ds="http://schemas.openxmlformats.org/officeDocument/2006/customXml" ds:itemID="{342A0CF0-E9BF-4B3D-8F4B-17781CA346FC}">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BBC8FAA-EEEF-4048-9536-A7C45121028A}">
  <ds:schemaRefs>
    <ds:schemaRef ds:uri="http://schemas.microsoft.com/sharepoint/v3/contenttype/forms"/>
  </ds:schemaRefs>
</ds:datastoreItem>
</file>

<file path=customXml/itemProps3.xml><?xml version="1.0" encoding="utf-8"?>
<ds:datastoreItem xmlns:ds="http://schemas.openxmlformats.org/officeDocument/2006/customXml" ds:itemID="{640729C5-8C0F-42EB-AE48-68179FCEC67C}">
  <ds:schemaRefs>
    <ds:schemaRef ds:uri="http://schemas.microsoft.com/office/2006/metadata/contentType"/>
    <ds:schemaRef ds:uri="http://schemas.microsoft.com/office/2006/metadata/properties/metaAttributes"/>
  </ds:schemaRefs>
</ds:datastoreItem>
</file>

<file path=docProps/app.xml><?xml version="1.0" encoding="utf-8"?>
<Properties xmlns="http://schemas.openxmlformats.org/officeDocument/2006/extended-properties" xmlns:vt="http://schemas.openxmlformats.org/officeDocument/2006/docPropsVTypes">
  <Template>TS101674557</Template>
  <TotalTime>0</TotalTime>
  <Words>1427</Words>
  <Application>Microsoft Office PowerPoint</Application>
  <PresentationFormat>On-screen Show (4:3)</PresentationFormat>
  <Paragraphs>255</Paragraphs>
  <Slides>28</Slides>
  <Notes>22</Notes>
  <HiddenSlides>0</HiddenSlides>
  <MMClips>2</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TS101674557</vt:lpstr>
      <vt:lpstr>Using Technology Effectively in the Classroom</vt:lpstr>
      <vt:lpstr>Slide 2</vt:lpstr>
      <vt:lpstr>Time to Think About The Technology You Use</vt:lpstr>
      <vt:lpstr>Technology &amp; Your Classroom</vt:lpstr>
      <vt:lpstr>How Are You Using Technology?</vt:lpstr>
      <vt:lpstr>How Are You Using Technology?</vt:lpstr>
      <vt:lpstr>Slide 7</vt:lpstr>
      <vt:lpstr>Is the Technology Allowing Students to… </vt:lpstr>
      <vt:lpstr>Slide 9</vt:lpstr>
      <vt:lpstr>Slide 10</vt:lpstr>
      <vt:lpstr>Slide 11</vt:lpstr>
      <vt:lpstr>Slide 12</vt:lpstr>
      <vt:lpstr>Tools to Explore &amp; Ideas for Their Use</vt:lpstr>
      <vt:lpstr>Wikispaces</vt:lpstr>
      <vt:lpstr>wordle.net</vt:lpstr>
      <vt:lpstr>edu.glogster.com</vt:lpstr>
      <vt:lpstr>portal.nbed.nb.ca</vt:lpstr>
      <vt:lpstr>Create a PLN</vt:lpstr>
      <vt:lpstr>http://guide2digitallearning.com/</vt:lpstr>
      <vt:lpstr>Final Thoughts</vt:lpstr>
      <vt:lpstr>Final Thoughts</vt:lpstr>
      <vt:lpstr>Something to think about</vt:lpstr>
      <vt:lpstr>Additional Examples….</vt:lpstr>
      <vt:lpstr>Student Created Videos</vt:lpstr>
      <vt:lpstr>Collaborative Partnership</vt:lpstr>
      <vt:lpstr>Podcasting - Teach Others</vt:lpstr>
      <vt:lpstr>Make Global Connections</vt:lpstr>
      <vt:lpstr>MovieMaker &amp; Marvin Digital Storytelling</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2011-02-08T01:52:03Z</dcterms:created>
  <dcterms:modified xsi:type="dcterms:W3CDTF">2011-05-06T13:17:47Z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TC016745579991</vt:lpwstr>
  </property>
</Properties>
</file>